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47"/>
  </p:notesMasterIdLst>
  <p:sldIdLst>
    <p:sldId id="256" r:id="rId2"/>
    <p:sldId id="399" r:id="rId3"/>
    <p:sldId id="351" r:id="rId4"/>
    <p:sldId id="397" r:id="rId5"/>
    <p:sldId id="346" r:id="rId6"/>
    <p:sldId id="363" r:id="rId7"/>
    <p:sldId id="272" r:id="rId8"/>
    <p:sldId id="400" r:id="rId9"/>
    <p:sldId id="371" r:id="rId10"/>
    <p:sldId id="315" r:id="rId11"/>
    <p:sldId id="431" r:id="rId12"/>
    <p:sldId id="402" r:id="rId13"/>
    <p:sldId id="423" r:id="rId14"/>
    <p:sldId id="401" r:id="rId15"/>
    <p:sldId id="435" r:id="rId16"/>
    <p:sldId id="405" r:id="rId17"/>
    <p:sldId id="443" r:id="rId18"/>
    <p:sldId id="430" r:id="rId19"/>
    <p:sldId id="445" r:id="rId20"/>
    <p:sldId id="424" r:id="rId21"/>
    <p:sldId id="409" r:id="rId22"/>
    <p:sldId id="429" r:id="rId23"/>
    <p:sldId id="434" r:id="rId24"/>
    <p:sldId id="277" r:id="rId25"/>
    <p:sldId id="354" r:id="rId26"/>
    <p:sldId id="437" r:id="rId27"/>
    <p:sldId id="436" r:id="rId28"/>
    <p:sldId id="411" r:id="rId29"/>
    <p:sldId id="412" r:id="rId30"/>
    <p:sldId id="421" r:id="rId31"/>
    <p:sldId id="413" r:id="rId32"/>
    <p:sldId id="414" r:id="rId33"/>
    <p:sldId id="415" r:id="rId34"/>
    <p:sldId id="416" r:id="rId35"/>
    <p:sldId id="418" r:id="rId36"/>
    <p:sldId id="419" r:id="rId37"/>
    <p:sldId id="420" r:id="rId38"/>
    <p:sldId id="422" r:id="rId39"/>
    <p:sldId id="439" r:id="rId40"/>
    <p:sldId id="440" r:id="rId41"/>
    <p:sldId id="441" r:id="rId42"/>
    <p:sldId id="425" r:id="rId43"/>
    <p:sldId id="444" r:id="rId44"/>
    <p:sldId id="442" r:id="rId45"/>
    <p:sldId id="427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A0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691" autoAdjust="0"/>
    <p:restoredTop sz="80824" autoAdjust="0"/>
  </p:normalViewPr>
  <p:slideViewPr>
    <p:cSldViewPr>
      <p:cViewPr>
        <p:scale>
          <a:sx n="50" d="100"/>
          <a:sy n="50" d="100"/>
        </p:scale>
        <p:origin x="-2016" y="-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4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8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66094-9344-4048-95D6-96AB7C771904}" type="datetimeFigureOut">
              <a:rPr lang="en-US" smtClean="0"/>
              <a:pPr/>
              <a:t>2/20/2015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17E9C-4E8E-4BDF-98C3-D1DFFA81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Currently, descriptive methods used to describe the regions. –use antibodies, view them in microscope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Will allow us to </a:t>
            </a:r>
            <a:r>
              <a:rPr lang="en-US" sz="1200" b="1" dirty="0" smtClean="0">
                <a:solidFill>
                  <a:schemeClr val="bg1"/>
                </a:solidFill>
              </a:rPr>
              <a:t>test </a:t>
            </a:r>
            <a:r>
              <a:rPr lang="en-US" sz="1200" dirty="0" smtClean="0">
                <a:solidFill>
                  <a:schemeClr val="bg1"/>
                </a:solidFill>
              </a:rPr>
              <a:t>the structure of the thymus in a </a:t>
            </a:r>
            <a:r>
              <a:rPr lang="en-US" sz="1200" b="1" dirty="0" smtClean="0">
                <a:solidFill>
                  <a:schemeClr val="bg1"/>
                </a:solidFill>
              </a:rPr>
              <a:t>statistical framework </a:t>
            </a:r>
            <a:r>
              <a:rPr lang="en-US" sz="1200" dirty="0" smtClean="0">
                <a:solidFill>
                  <a:schemeClr val="bg1"/>
                </a:solidFill>
              </a:rPr>
              <a:t>(as opposed to descriptive)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Using cell location and abundance, computationally</a:t>
            </a:r>
            <a:r>
              <a:rPr lang="en-US" baseline="0" dirty="0" smtClean="0">
                <a:solidFill>
                  <a:schemeClr val="bg1"/>
                </a:solidFill>
              </a:rPr>
              <a:t> reproduce</a:t>
            </a:r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marL="4572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We then used a range of K values to identify potentially cryptic organization. </a:t>
            </a:r>
          </a:p>
          <a:p>
            <a:pPr marL="4572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K</a:t>
            </a:r>
            <a:r>
              <a:rPr lang="en-US" baseline="0" dirty="0" smtClean="0"/>
              <a:t> value are we interested in?</a:t>
            </a:r>
          </a:p>
          <a:p>
            <a:r>
              <a:rPr lang="en-US" baseline="0" dirty="0" smtClean="0"/>
              <a:t>Too low? No valuable info</a:t>
            </a:r>
          </a:p>
          <a:p>
            <a:r>
              <a:rPr lang="en-US" baseline="0" dirty="0" smtClean="0"/>
              <a:t>Too high? Are results real? Do we see useful info or random information</a:t>
            </a:r>
          </a:p>
          <a:p>
            <a:endParaRPr lang="en-US" dirty="0" smtClean="0"/>
          </a:p>
          <a:p>
            <a:r>
              <a:rPr lang="en-US" dirty="0" smtClean="0"/>
              <a:t>K=3 medulla and cortex; expected </a:t>
            </a:r>
            <a:r>
              <a:rPr lang="en-US" dirty="0" err="1" smtClean="0"/>
              <a:t>bc</a:t>
            </a:r>
            <a:r>
              <a:rPr lang="en-US" dirty="0" smtClean="0"/>
              <a:t> antibody and abundance bias</a:t>
            </a:r>
          </a:p>
          <a:p>
            <a:r>
              <a:rPr lang="en-US" dirty="0" smtClean="0"/>
              <a:t>Don’t have antibodies</a:t>
            </a:r>
            <a:r>
              <a:rPr lang="en-US" baseline="0" dirty="0" smtClean="0"/>
              <a:t> specific for CMJ or </a:t>
            </a:r>
            <a:r>
              <a:rPr lang="en-US" baseline="0" dirty="0" err="1" smtClean="0"/>
              <a:t>Subcap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Increased to see if we would reproduce these regions or identify cryptic info (overlap of certain cell types).-clusters of cell types that have function</a:t>
            </a:r>
          </a:p>
          <a:p>
            <a:r>
              <a:rPr lang="en-US" baseline="0" dirty="0" smtClean="0"/>
              <a:t>K=4 Subdivision of medulla, CMJ? </a:t>
            </a:r>
          </a:p>
          <a:p>
            <a:r>
              <a:rPr lang="en-US" baseline="0" dirty="0" smtClean="0"/>
              <a:t>develop methods, go back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of cell types between clusters</a:t>
            </a:r>
          </a:p>
          <a:p>
            <a:endParaRPr lang="en-US" dirty="0" smtClean="0"/>
          </a:p>
          <a:p>
            <a:r>
              <a:rPr lang="en-US" dirty="0" smtClean="0"/>
              <a:t>Patterns</a:t>
            </a:r>
            <a:r>
              <a:rPr lang="en-US" baseline="0" dirty="0" smtClean="0"/>
              <a:t> similar between samples, still descriptive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Useful information, but Graphs Quantitative</a:t>
            </a:r>
            <a:r>
              <a:rPr lang="en-US" baseline="0" dirty="0" smtClean="0"/>
              <a:t> value; not descriptive. </a:t>
            </a:r>
          </a:p>
          <a:p>
            <a:r>
              <a:rPr lang="en-US" dirty="0" smtClean="0"/>
              <a:t>Begin to apply ecological methods to the thymus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ecology, dissimilarity </a:t>
            </a:r>
            <a:r>
              <a:rPr lang="en-US" dirty="0" err="1" smtClean="0"/>
              <a:t>indicies</a:t>
            </a:r>
            <a:r>
              <a:rPr lang="en-US" dirty="0" smtClean="0"/>
              <a:t> can compare the identity and relative abundance of species across communities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Bray Curtis Dissimilarity Index in particular is a well characterized statistical method that looks at composition between sites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Value between 0 and 1,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</a:t>
            </a:r>
            <a:r>
              <a:rPr lang="en-US" baseline="0" dirty="0" smtClean="0"/>
              <a:t> = identical, 1=don’t share any species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this index</a:t>
            </a:r>
            <a:r>
              <a:rPr lang="en-US" baseline="0" dirty="0" smtClean="0"/>
              <a:t> to </a:t>
            </a:r>
            <a:r>
              <a:rPr lang="en-US" dirty="0" smtClean="0"/>
              <a:t>determine how similar clusters produced from K means as well as other samples.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comparisons with sections</a:t>
            </a:r>
            <a:r>
              <a:rPr lang="en-US" baseline="0" dirty="0" smtClean="0"/>
              <a:t> in same thymus and between thymuses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amount of distinctiveness can also be compared to ecosystems/natural systems/ecological communities for non organ biologists</a:t>
            </a:r>
          </a:p>
          <a:p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of One sample are</a:t>
            </a:r>
            <a:r>
              <a:rPr lang="en-US" baseline="0" dirty="0" smtClean="0"/>
              <a:t> grouping more closely with M2 than M1, NEED LARGER SAMPLE SIZE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Test model with a mutant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Can we detect any</a:t>
            </a:r>
            <a:r>
              <a:rPr lang="en-US" sz="2000" baseline="0" dirty="0" smtClean="0">
                <a:solidFill>
                  <a:schemeClr val="bg1"/>
                </a:solidFill>
              </a:rPr>
              <a:t> organizational differences?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Removed one of the cell types (subset) whose phenotype has been characterized; functionally important</a:t>
            </a:r>
          </a:p>
          <a:p>
            <a:endParaRPr lang="en-US" dirty="0" smtClean="0"/>
          </a:p>
          <a:p>
            <a:r>
              <a:rPr lang="en-US" dirty="0" smtClean="0"/>
              <a:t>Keystone species=removal completely alters organization of community</a:t>
            </a:r>
          </a:p>
          <a:p>
            <a:r>
              <a:rPr lang="en-US" dirty="0" smtClean="0"/>
              <a:t>Regular species =still</a:t>
            </a:r>
            <a:r>
              <a:rPr lang="en-US" baseline="0" dirty="0" smtClean="0"/>
              <a:t> important but doesn’t produce any </a:t>
            </a:r>
            <a:r>
              <a:rPr lang="en-US" baseline="0" dirty="0" err="1" smtClean="0"/>
              <a:t>noticable</a:t>
            </a:r>
            <a:r>
              <a:rPr lang="en-US" baseline="0" dirty="0" smtClean="0"/>
              <a:t> organizational effects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</a:t>
            </a:r>
            <a:r>
              <a:rPr lang="en-US" baseline="0" dirty="0" smtClean="0"/>
              <a:t> organization? Organization of clusters not as consistent</a:t>
            </a:r>
          </a:p>
          <a:p>
            <a:r>
              <a:rPr lang="en-US" baseline="0" dirty="0" smtClean="0"/>
              <a:t>Will have to test with replicates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My project was developed</a:t>
            </a:r>
            <a:r>
              <a:rPr lang="en-US" b="0" baseline="0" dirty="0" smtClean="0"/>
              <a:t> in order to create a method/way that would allow us to quantitatively look at organization of cell types within biological organs.</a:t>
            </a:r>
          </a:p>
          <a:p>
            <a:endParaRPr lang="en-US" b="0" baseline="0" dirty="0" smtClean="0"/>
          </a:p>
          <a:p>
            <a:r>
              <a:rPr lang="en-US" b="0" dirty="0" smtClean="0"/>
              <a:t>We have </a:t>
            </a:r>
            <a:r>
              <a:rPr lang="en-US" b="0" dirty="0" err="1" smtClean="0"/>
              <a:t>quantiative</a:t>
            </a:r>
            <a:r>
              <a:rPr lang="en-US" b="0" dirty="0" smtClean="0"/>
              <a:t> tools</a:t>
            </a:r>
            <a:r>
              <a:rPr lang="en-US" b="0" baseline="0" dirty="0" smtClean="0"/>
              <a:t> for composition, </a:t>
            </a:r>
            <a:endParaRPr lang="en-US" b="0" dirty="0" smtClean="0"/>
          </a:p>
          <a:p>
            <a:r>
              <a:rPr lang="en-US" b="0" dirty="0" smtClean="0"/>
              <a:t>beyond essentially descriptive assays (IHC and histological) available</a:t>
            </a:r>
            <a:r>
              <a:rPr lang="en-US" b="0" baseline="0" dirty="0" smtClean="0"/>
              <a:t> in the field of organ biology-biased, limited by what you can see</a:t>
            </a:r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Organs that would</a:t>
            </a:r>
            <a:r>
              <a:rPr lang="en-US" b="0" baseline="0" dirty="0" smtClean="0"/>
              <a:t> be especially useful for include:</a:t>
            </a:r>
            <a:endParaRPr lang="en-US" b="0" dirty="0" smtClean="0"/>
          </a:p>
          <a:p>
            <a:r>
              <a:rPr lang="en-US" b="0" dirty="0" err="1" smtClean="0"/>
              <a:t>endodermal</a:t>
            </a:r>
            <a:r>
              <a:rPr lang="en-US" b="0" dirty="0" smtClean="0"/>
              <a:t> glandular organs (thymus,</a:t>
            </a:r>
            <a:r>
              <a:rPr lang="en-US" b="0" baseline="0" dirty="0" smtClean="0"/>
              <a:t> liver, pancreas)</a:t>
            </a:r>
            <a:r>
              <a:rPr lang="en-US" b="0" dirty="0" smtClean="0"/>
              <a:t> </a:t>
            </a:r>
          </a:p>
          <a:p>
            <a:r>
              <a:rPr lang="en-US" b="0" dirty="0" smtClean="0"/>
              <a:t>structure is more difficult to perceive</a:t>
            </a:r>
          </a:p>
          <a:p>
            <a:r>
              <a:rPr lang="en-US" b="0" dirty="0" smtClean="0"/>
              <a:t>organizational structures that are visible only with the use of molecular or cellular markers</a:t>
            </a:r>
          </a:p>
          <a:p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;</a:t>
            </a:r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</a:t>
            </a:r>
            <a:r>
              <a:rPr lang="en-US" baseline="0" smtClean="0"/>
              <a:t>; offset from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INCLUDE</a:t>
            </a:r>
            <a:r>
              <a:rPr lang="en-US" baseline="0" dirty="0" smtClean="0"/>
              <a:t> RAREFACTION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Cross reaction if 2 of same species in same 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CD11c-dendritic cells (antigen presenting) and some activated t cells, Central tolerance of T cells, b cells and NK cells  (apoptosis of self reactive t cells), cellular adhesion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Claudin3&amp;4- membrane protein, tight junction family, cell to cell adhesion in epithelial/endothelial sheets, for seals around cells, physical barrier to solutes and water, PREFERENTIALLY EXPRESSED IN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,       CLDN3,4, UEA1 </a:t>
            </a:r>
            <a:r>
              <a:rPr lang="en-US" baseline="0" dirty="0" err="1" smtClean="0"/>
              <a:t>tecs</a:t>
            </a:r>
            <a:r>
              <a:rPr lang="en-US" baseline="0" dirty="0" smtClean="0"/>
              <a:t> represent initial progenitors specified for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CD25-glycoprotein, expressed on activated T and B cells, </a:t>
            </a:r>
            <a:r>
              <a:rPr lang="en-US" baseline="0" dirty="0" err="1" smtClean="0"/>
              <a:t>thymocyte</a:t>
            </a:r>
            <a:r>
              <a:rPr lang="en-US" baseline="0" dirty="0" smtClean="0"/>
              <a:t> subsets, pre-b cells, and t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cells, IL2 receptor, </a:t>
            </a:r>
            <a:r>
              <a:rPr lang="en-US" baseline="0" dirty="0" err="1" smtClean="0"/>
              <a:t>transmembran</a:t>
            </a:r>
            <a:r>
              <a:rPr lang="en-US" baseline="0" dirty="0" smtClean="0"/>
              <a:t> protein present on activated T cells, DN2 and DN3 are CD25+  ;   DN1-DN4 – CD4 CD8 SP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err="1" smtClean="0"/>
              <a:t>PDGFRb-Perivascular</a:t>
            </a:r>
            <a:r>
              <a:rPr lang="en-US" dirty="0" smtClean="0"/>
              <a:t> cells express </a:t>
            </a:r>
            <a:r>
              <a:rPr lang="en-US" dirty="0" err="1" smtClean="0"/>
              <a:t>mesenchymal</a:t>
            </a:r>
            <a:r>
              <a:rPr lang="en-US" dirty="0" smtClean="0"/>
              <a:t> markers,</a:t>
            </a:r>
            <a:r>
              <a:rPr lang="en-US" baseline="0" dirty="0" smtClean="0"/>
              <a:t> so does capsule</a:t>
            </a:r>
          </a:p>
          <a:p>
            <a:r>
              <a:rPr lang="en-US" baseline="0" dirty="0" smtClean="0"/>
              <a:t>Gene encodes a cell surface tyrosine </a:t>
            </a:r>
            <a:r>
              <a:rPr lang="en-US" baseline="0" dirty="0" err="1" smtClean="0"/>
              <a:t>kinase</a:t>
            </a:r>
            <a:r>
              <a:rPr lang="en-US" baseline="0" dirty="0" smtClean="0"/>
              <a:t> receptor, binding causes </a:t>
            </a:r>
            <a:r>
              <a:rPr lang="en-US" baseline="0" dirty="0" err="1" smtClean="0"/>
              <a:t>phosphorylation</a:t>
            </a:r>
            <a:r>
              <a:rPr lang="en-US" baseline="0" dirty="0" smtClean="0"/>
              <a:t> (may control growth, division, movement, survival, development)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Foxp3-forkhead box p3, transcriptional regulator, high expression in CD4CD25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t cells</a:t>
            </a:r>
            <a:r>
              <a:rPr lang="en-US" b="1" baseline="0" dirty="0" smtClean="0"/>
              <a:t>, suppress immune response of </a:t>
            </a:r>
            <a:r>
              <a:rPr lang="en-US" baseline="0" dirty="0" smtClean="0"/>
              <a:t>other cells “self check” to prevent excessive reactions and prevent self reactivity, occurs in medulla, some t cells become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and rest leave thymus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Claudin5-cell surface/</a:t>
            </a:r>
            <a:r>
              <a:rPr lang="en-US" baseline="0" dirty="0" err="1" smtClean="0"/>
              <a:t>transmembrane</a:t>
            </a:r>
            <a:r>
              <a:rPr lang="en-US" baseline="0" dirty="0" smtClean="0"/>
              <a:t> marker, </a:t>
            </a:r>
            <a:r>
              <a:rPr lang="en-US" baseline="0" dirty="0" err="1" smtClean="0"/>
              <a:t>claudin</a:t>
            </a:r>
            <a:r>
              <a:rPr lang="en-US" baseline="0" dirty="0" smtClean="0"/>
              <a:t> family, tight junction strands of endothelia and epithelia tissues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K14-keratin, </a:t>
            </a:r>
            <a:r>
              <a:rPr lang="en-US" b="1" baseline="0" dirty="0" err="1" smtClean="0"/>
              <a:t>cytoplasmic</a:t>
            </a:r>
            <a:r>
              <a:rPr lang="en-US" baseline="0" dirty="0" smtClean="0"/>
              <a:t> intermediate filament protein, expressed in epithelial tissues, provide mechanical support, maintain cell shape</a:t>
            </a:r>
          </a:p>
          <a:p>
            <a:endParaRPr lang="en-US" baseline="0" dirty="0" smtClean="0"/>
          </a:p>
          <a:p>
            <a:r>
              <a:rPr lang="en-US" baseline="0" dirty="0" smtClean="0"/>
              <a:t>UEA1-lectin (binds carbohydrate), endothelial cell marker, binds K8 and not K14,K5, AIRE more preferentially expressed in this subset, suggests these cells represent more advanced stage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AIRE-autoimmune regulator, transcription factory that is highly expressed in </a:t>
            </a:r>
            <a:r>
              <a:rPr lang="en-US" baseline="0" dirty="0" err="1" smtClean="0"/>
              <a:t>perinuclear</a:t>
            </a:r>
            <a:r>
              <a:rPr lang="en-US" baseline="0" dirty="0" smtClean="0"/>
              <a:t> region of mature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cells, central tolerance, controls transcription of many genes encoding highly diverse, tissue-restricted self antigens, in absence of AIRE,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fail to delete </a:t>
            </a:r>
            <a:r>
              <a:rPr lang="en-US" baseline="0" dirty="0" err="1" smtClean="0"/>
              <a:t>thymocytes</a:t>
            </a:r>
            <a:r>
              <a:rPr lang="en-US" baseline="0" dirty="0" smtClean="0"/>
              <a:t> expressing </a:t>
            </a:r>
            <a:r>
              <a:rPr lang="en-US" baseline="0" dirty="0" err="1" smtClean="0"/>
              <a:t>Tcell</a:t>
            </a:r>
            <a:r>
              <a:rPr lang="en-US" baseline="0" dirty="0" smtClean="0"/>
              <a:t> “self” receptors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P63-related to tumor suppressor gene family, </a:t>
            </a:r>
            <a:r>
              <a:rPr lang="en-US" b="1" baseline="0" dirty="0" smtClean="0"/>
              <a:t>early epithelial cell marker</a:t>
            </a:r>
            <a:r>
              <a:rPr lang="en-US" baseline="0" dirty="0" smtClean="0"/>
              <a:t>, induces expression of differential markers and shortly after its own levels are reduced, may stimulate cell survival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Foxn1-member of </a:t>
            </a:r>
            <a:r>
              <a:rPr lang="en-US" baseline="0" dirty="0" err="1" smtClean="0"/>
              <a:t>forkhead</a:t>
            </a:r>
            <a:r>
              <a:rPr lang="en-US" baseline="0" dirty="0" smtClean="0"/>
              <a:t> transcription factor family, generates mature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 from immature </a:t>
            </a:r>
            <a:r>
              <a:rPr lang="en-US" baseline="0" dirty="0" err="1" smtClean="0"/>
              <a:t>progenitory</a:t>
            </a:r>
            <a:r>
              <a:rPr lang="en-US" baseline="0" dirty="0" smtClean="0"/>
              <a:t>, requires through development to maturity, “master regulatory” in TEC lineage specification,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patterning in fetal stage and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homeostasis in postnatal thymus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 uses pixel information, outputs info</a:t>
            </a:r>
            <a:r>
              <a:rPr lang="en-US" baseline="0" dirty="0" smtClean="0"/>
              <a:t> in pixels</a:t>
            </a:r>
            <a:endParaRPr lang="en-US" dirty="0" smtClean="0"/>
          </a:p>
          <a:p>
            <a:r>
              <a:rPr lang="en-US" dirty="0" smtClean="0"/>
              <a:t>Pixels not biologically meaningful, change to mm (1000 microns)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outputs X and Y coordinates of cells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2dHistogram function to bin coordinates into quadrants of size that I choose-200x200 boxes, 100x100-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	want to look like community matrix, with bins that has count info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Since I am</a:t>
            </a:r>
            <a:r>
              <a:rPr lang="en-US" baseline="0" dirty="0" smtClean="0">
                <a:solidFill>
                  <a:schemeClr val="bg1"/>
                </a:solidFill>
              </a:rPr>
              <a:t> looking at multiple sections, </a:t>
            </a:r>
            <a:r>
              <a:rPr lang="en-US" dirty="0" smtClean="0">
                <a:solidFill>
                  <a:schemeClr val="bg1"/>
                </a:solidFill>
              </a:rPr>
              <a:t>I want bin sizes</a:t>
            </a:r>
            <a:r>
              <a:rPr lang="en-US" baseline="0" dirty="0" smtClean="0">
                <a:solidFill>
                  <a:schemeClr val="bg1"/>
                </a:solidFill>
              </a:rPr>
              <a:t> to be the same between sections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 add 4 points (0 and point larger than section height)-6000 for thymus1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(0,0) ,(0,6000),(6000,0),(6000,6000) (I wanted them to be square)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2dhisto-Matrix (grid)</a:t>
            </a:r>
            <a:r>
              <a:rPr lang="en-US" baseline="0" dirty="0" smtClean="0">
                <a:solidFill>
                  <a:schemeClr val="bg1"/>
                </a:solidFill>
              </a:rPr>
              <a:t> is built that holds the counts that fall into each bin/quadrant of grid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the counts in the quadrants for analysis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 counts in each bin/quadrant</a:t>
            </a:r>
          </a:p>
          <a:p>
            <a:r>
              <a:rPr lang="en-US" dirty="0" smtClean="0"/>
              <a:t>Bin sizes are in pixels, convert to mm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time I did analysis, I Randomly picked 200x200, cell counts in each bin were reasonable number (not too high or low)</a:t>
            </a:r>
          </a:p>
          <a:p>
            <a:r>
              <a:rPr lang="en-US" dirty="0" smtClean="0"/>
              <a:t>Not good reason, Need something to support this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John wares-</a:t>
            </a:r>
            <a:r>
              <a:rPr lang="en-US" baseline="0" dirty="0" smtClean="0"/>
              <a:t>came up with idea to treat organ like an ecosystem, can apply quantitative approaches used in ecology directly to a biological organ</a:t>
            </a:r>
          </a:p>
          <a:p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this project, we used the </a:t>
            </a:r>
            <a:r>
              <a:rPr lang="en-US" b="1" baseline="0" dirty="0" smtClean="0"/>
              <a:t>thymus</a:t>
            </a:r>
            <a:r>
              <a:rPr lang="en-US" baseline="0" dirty="0" smtClean="0"/>
              <a:t> for our analysis</a:t>
            </a:r>
            <a:endParaRPr lang="en-US" dirty="0" smtClean="0"/>
          </a:p>
          <a:p>
            <a:r>
              <a:rPr lang="en-US" dirty="0" smtClean="0"/>
              <a:t>for example: compare thymus</a:t>
            </a:r>
            <a:r>
              <a:rPr lang="en-US" baseline="0" dirty="0" smtClean="0"/>
              <a:t> to </a:t>
            </a:r>
            <a:r>
              <a:rPr lang="en-US" dirty="0" smtClean="0"/>
              <a:t>island: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different regions </a:t>
            </a:r>
            <a:r>
              <a:rPr lang="en-US" dirty="0" smtClean="0"/>
              <a:t>(island has</a:t>
            </a:r>
            <a:r>
              <a:rPr lang="en-US" baseline="0" dirty="0" smtClean="0"/>
              <a:t> sandy area where land that meets water, area dense with </a:t>
            </a:r>
            <a:r>
              <a:rPr lang="en-US" baseline="0" dirty="0" err="1" smtClean="0"/>
              <a:t>with</a:t>
            </a:r>
            <a:r>
              <a:rPr lang="en-US" baseline="0" dirty="0" smtClean="0"/>
              <a:t> trees, etc.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different compositions and abundances of SPECIES and CELLS that have different roles and distributions</a:t>
            </a:r>
          </a:p>
          <a:p>
            <a:endParaRPr lang="en-US" dirty="0" smtClean="0"/>
          </a:p>
          <a:p>
            <a:r>
              <a:rPr lang="en-US" dirty="0" smtClean="0"/>
              <a:t>By making</a:t>
            </a:r>
            <a:r>
              <a:rPr lang="en-US" baseline="0" dirty="0" smtClean="0"/>
              <a:t> this comparison and treating thymus like an ecosystem/ecological community, we can directly apply quantitative approaches to thymus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Thymus is great organ for this type of analysis/comparison. was chosen because </a:t>
            </a:r>
            <a:r>
              <a:rPr lang="en-US" baseline="0" dirty="0" err="1" smtClean="0"/>
              <a:t>b</a:t>
            </a:r>
            <a:r>
              <a:rPr lang="en-US" b="1" baseline="0" dirty="0" err="1" smtClean="0"/>
              <a:t>ecause</a:t>
            </a:r>
            <a:r>
              <a:rPr lang="en-US" b="1" baseline="0" dirty="0" smtClean="0"/>
              <a:t> of structure and size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 Proper Cell organization is very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for function. </a:t>
            </a:r>
          </a:p>
          <a:p>
            <a:r>
              <a:rPr lang="en-US" baseline="0" dirty="0" smtClean="0"/>
              <a:t> Have cellular markers and markers for different t-cell differentiation stages.</a:t>
            </a:r>
          </a:p>
          <a:p>
            <a:r>
              <a:rPr lang="en-US" baseline="0" dirty="0" smtClean="0"/>
              <a:t> Markers cover a good portion of the thymus so that we are able to create a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map of the cell types. </a:t>
            </a:r>
            <a:endParaRPr lang="en-US" dirty="0" smtClean="0"/>
          </a:p>
          <a:p>
            <a:r>
              <a:rPr lang="en-US" baseline="0" dirty="0" smtClean="0"/>
              <a:t>Through qualitative analysis (using cell specific markers), we know general patterns of regional organization</a:t>
            </a:r>
          </a:p>
          <a:p>
            <a:r>
              <a:rPr lang="en-US" baseline="0" dirty="0" smtClean="0"/>
              <a:t>We don’t even know specifics about </a:t>
            </a:r>
            <a:r>
              <a:rPr lang="en-US" b="1" baseline="0" dirty="0" smtClean="0"/>
              <a:t>cellular organization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Determining the optimal quadrant size: Rarefaction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Rarefaction-technique used in ecology to assess species richness (#</a:t>
            </a:r>
            <a:r>
              <a:rPr lang="en-US" baseline="0" dirty="0" smtClean="0">
                <a:solidFill>
                  <a:schemeClr val="bg1"/>
                </a:solidFill>
              </a:rPr>
              <a:t> of species)</a:t>
            </a:r>
            <a:r>
              <a:rPr lang="en-US" dirty="0" smtClean="0">
                <a:solidFill>
                  <a:schemeClr val="bg1"/>
                </a:solidFill>
              </a:rPr>
              <a:t> from the results of sampling.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issue that occurs when </a:t>
            </a:r>
            <a:r>
              <a:rPr lang="en-US" b="1" dirty="0" smtClean="0">
                <a:solidFill>
                  <a:schemeClr val="bg1"/>
                </a:solidFill>
              </a:rPr>
              <a:t>sampling species in a community </a:t>
            </a:r>
            <a:r>
              <a:rPr lang="en-US" dirty="0" smtClean="0">
                <a:solidFill>
                  <a:schemeClr val="bg1"/>
                </a:solidFill>
              </a:rPr>
              <a:t>is that the larger the number of samples, the more species that will</a:t>
            </a:r>
            <a:r>
              <a:rPr lang="en-US" baseline="0" dirty="0" smtClean="0">
                <a:solidFill>
                  <a:schemeClr val="bg1"/>
                </a:solidFill>
              </a:rPr>
              <a:t> be found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 When have you collected</a:t>
            </a:r>
            <a:r>
              <a:rPr lang="en-US" baseline="0" dirty="0" smtClean="0">
                <a:solidFill>
                  <a:schemeClr val="bg1"/>
                </a:solidFill>
              </a:rPr>
              <a:t> enough samples? (when is the bin size small/large enough) large bin size=more samples, get to point where you will lose info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Want to find the smallest unit of area that still contains useful information, construction of rarefaction curves,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Selected 5x5 quadrants and took average over a section of thymus that contained #of</a:t>
            </a:r>
            <a:r>
              <a:rPr lang="en-US" baseline="0" dirty="0" smtClean="0">
                <a:solidFill>
                  <a:schemeClr val="bg1"/>
                </a:solidFill>
              </a:rPr>
              <a:t> cell types (as opposed to # of cells).  I did this 8 times in cortex and 8 times in medulla (since medulla had higher cell counts than cortex) and took average of that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bg1">
                    <a:lumMod val="95000"/>
                  </a:schemeClr>
                </a:solidFill>
              </a:rPr>
              <a:t>Steep slope 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indicates that a large fraction of the species diversity (cell types) remains to be  discovered.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When the curve becomes flatter to the right, a reasonable number of individual samples have been taken: more  sampling is likely to yield only few additional species.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/>
              <a:t>Saturated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 when curve plateaus, probably won’t have all 7 cell types in the cortex (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markers)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the count information from 2Dhistogram  and Reformat into community matrix with some species (columns) and where they are located (rows).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Initially had location information (way of identifying bin locations) but this info took over the clustering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format I will use for my analysis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images from </a:t>
            </a:r>
            <a:r>
              <a:rPr lang="en-US" dirty="0" err="1" smtClean="0"/>
              <a:t>Ptgui</a:t>
            </a:r>
            <a:r>
              <a:rPr lang="en-US" dirty="0" smtClean="0"/>
              <a:t> into </a:t>
            </a:r>
            <a:r>
              <a:rPr lang="en-US" dirty="0" err="1" smtClean="0"/>
              <a:t>Cellprofiler</a:t>
            </a:r>
            <a:r>
              <a:rPr lang="en-US" dirty="0" smtClean="0"/>
              <a:t> to get cell counts which will be used for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Real signal, Intensity of fluorescence</a:t>
            </a:r>
          </a:p>
          <a:p>
            <a:r>
              <a:rPr lang="en-US" dirty="0" smtClean="0"/>
              <a:t>Different colors =</a:t>
            </a:r>
            <a:r>
              <a:rPr lang="en-US" baseline="0" dirty="0" smtClean="0"/>
              <a:t> different cells, </a:t>
            </a:r>
          </a:p>
          <a:p>
            <a:r>
              <a:rPr lang="en-US" baseline="0" dirty="0" smtClean="0"/>
              <a:t>Finds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of cell and outputs x and y location</a:t>
            </a:r>
          </a:p>
          <a:p>
            <a:endParaRPr lang="en-US" dirty="0" smtClean="0"/>
          </a:p>
          <a:p>
            <a:r>
              <a:rPr lang="en-US" dirty="0" smtClean="0"/>
              <a:t>This shows</a:t>
            </a:r>
            <a:r>
              <a:rPr lang="en-US" baseline="0" dirty="0" smtClean="0"/>
              <a:t> a zoomed in portion of the thymus so you can see what CP considers to be a cell</a:t>
            </a:r>
          </a:p>
          <a:p>
            <a:r>
              <a:rPr lang="en-US" baseline="0" dirty="0" smtClean="0"/>
              <a:t>Green is what CP detects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parameters I set, </a:t>
            </a:r>
            <a:r>
              <a:rPr lang="en-US" b="1" baseline="0" dirty="0" err="1" smtClean="0"/>
              <a:t>centroid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Take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results,</a:t>
            </a:r>
            <a:r>
              <a:rPr lang="en-US" baseline="0" dirty="0" smtClean="0">
                <a:solidFill>
                  <a:schemeClr val="bg1"/>
                </a:solidFill>
              </a:rPr>
              <a:t> reformat,</a:t>
            </a:r>
            <a:r>
              <a:rPr lang="en-US" dirty="0" smtClean="0">
                <a:solidFill>
                  <a:schemeClr val="bg1"/>
                </a:solidFill>
              </a:rPr>
              <a:t> use them in 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Place grid over</a:t>
            </a:r>
            <a:r>
              <a:rPr lang="en-US" baseline="0" dirty="0" smtClean="0">
                <a:solidFill>
                  <a:schemeClr val="bg1"/>
                </a:solidFill>
              </a:rPr>
              <a:t> thymus section and record # of cell for each cell type that fall into each box of the grid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of One sample are</a:t>
            </a:r>
            <a:r>
              <a:rPr lang="en-US" baseline="0" dirty="0" smtClean="0"/>
              <a:t> grouping more closely with M2 than M1, NEED LARGER SAMPLE SIZE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Keystone species, where removal affects organization, </a:t>
            </a:r>
          </a:p>
          <a:p>
            <a:r>
              <a:rPr lang="en-US" dirty="0" smtClean="0"/>
              <a:t>Could have no organizational</a:t>
            </a:r>
            <a:r>
              <a:rPr lang="en-US" baseline="0" dirty="0" smtClean="0"/>
              <a:t> differences but still be very functionally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EXAMPLE???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Negative</a:t>
            </a:r>
            <a:r>
              <a:rPr lang="en-US" baseline="0" dirty="0" smtClean="0"/>
              <a:t> selection-removal of </a:t>
            </a:r>
            <a:r>
              <a:rPr lang="en-US" baseline="0" dirty="0" err="1" smtClean="0"/>
              <a:t>tcells</a:t>
            </a:r>
            <a:r>
              <a:rPr lang="en-US" baseline="0" dirty="0" smtClean="0"/>
              <a:t> that recognize self antigens and attack the body</a:t>
            </a:r>
            <a:endParaRPr lang="en-US" dirty="0" smtClean="0"/>
          </a:p>
          <a:p>
            <a:r>
              <a:rPr lang="en-US" dirty="0" smtClean="0"/>
              <a:t>Model as </a:t>
            </a:r>
            <a:r>
              <a:rPr lang="en-US" b="1" dirty="0" smtClean="0"/>
              <a:t>Regulator</a:t>
            </a:r>
            <a:r>
              <a:rPr lang="en-US" b="1" baseline="0" dirty="0" smtClean="0"/>
              <a:t> of tissue restricted antigens </a:t>
            </a:r>
            <a:r>
              <a:rPr lang="en-US" baseline="0" dirty="0" smtClean="0"/>
              <a:t>or as k</a:t>
            </a:r>
            <a:r>
              <a:rPr lang="en-US" b="1" baseline="0" dirty="0" smtClean="0"/>
              <a:t>ey modulator of </a:t>
            </a:r>
            <a:r>
              <a:rPr lang="en-US" b="1" baseline="0" dirty="0" err="1" smtClean="0"/>
              <a:t>mTEC</a:t>
            </a:r>
            <a:r>
              <a:rPr lang="en-US" b="1" baseline="0" dirty="0" smtClean="0"/>
              <a:t> differentiation</a:t>
            </a:r>
          </a:p>
          <a:p>
            <a:r>
              <a:rPr lang="en-US" baseline="0" dirty="0" smtClean="0"/>
              <a:t>-Relative species </a:t>
            </a:r>
            <a:r>
              <a:rPr lang="en-US" baseline="0" dirty="0" err="1" smtClean="0"/>
              <a:t>abundnance</a:t>
            </a:r>
            <a:r>
              <a:rPr lang="en-US" baseline="0" dirty="0" smtClean="0"/>
              <a:t> may not be affect or may change dramatically</a:t>
            </a:r>
          </a:p>
          <a:p>
            <a:r>
              <a:rPr lang="en-US" baseline="0" dirty="0" smtClean="0"/>
              <a:t>-Look at UEA1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loss or reduction in expression occurs for a substantial number of genes in MECs, an observation consistent with the targeted gene's role as a transcriptional activator.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Conflicting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this mutant, the originating investigator employed a targeting vector bearing a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site-flanked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-neo cassette inserted into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 An additional single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 was placed in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1. The targeting construct was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electroporated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into 129S2/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SvPas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-derived D3 embryonic stem (ES) cells. Correctly targeted ES cells were injected into C57BL/6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blastocysts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mice were mated with CMV-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transgenic mice on a C57BL/6 background.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were excised in the offspring.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animals were crossed to C57BL/6 mice. Heterozygous offspring were crossed to  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engineered a line of mice carrying a defective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by means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lox/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-mediated recombination in embryonic stem (ES) cells (fig. S1). These mice carry in homozygous state a mutant allele bearing a deletion of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the upstream and downstream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(fig. S1A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Mature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transcripts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be detected 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nearnormal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levels in the thymus of mutant mice, but these were smaller than in the wild type, as expected given the absence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(fig. S1B). Sequence analysis confirmed that these transcripts could not give rise to functional protein because a frame shift provoked by the abnormal juxtaposition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resulted in premature truncation shortly after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(fig. S1C).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mutation was generated in ES cells derived from mice of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/129 strain, and mice used in the experiments described here were from F[sub2] or F[sub3] backcrosses onto the B6 genetic background.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Keystone:  removal will completely change organization of the system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Takes immature t cells and turns them into functional mature t cells (involved in immune response)</a:t>
            </a:r>
          </a:p>
          <a:p>
            <a:r>
              <a:rPr lang="en-US" dirty="0" smtClean="0"/>
              <a:t>-involved in immune response</a:t>
            </a:r>
          </a:p>
          <a:p>
            <a:endParaRPr lang="en-US" dirty="0" smtClean="0"/>
          </a:p>
          <a:p>
            <a:r>
              <a:rPr lang="en-US" dirty="0" smtClean="0"/>
              <a:t>Lack of T cells-diseases</a:t>
            </a:r>
          </a:p>
          <a:p>
            <a:r>
              <a:rPr lang="en-US" dirty="0" smtClean="0"/>
              <a:t>Autoimmunity-t cells that don’t function properly aren’t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Picture is showing section of thymus from the capsule downward to medulla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REGIONS-characterized by specific cell types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Several different 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Cortex: Outer region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Medulla: Inner region</a:t>
            </a:r>
          </a:p>
          <a:p>
            <a:pPr marL="346075" indent="-346075"/>
            <a:r>
              <a:rPr lang="en-US" dirty="0" err="1" smtClean="0">
                <a:solidFill>
                  <a:schemeClr val="bg1"/>
                </a:solidFill>
              </a:rPr>
              <a:t>Cortocomedullary</a:t>
            </a:r>
            <a:r>
              <a:rPr lang="en-US" dirty="0" smtClean="0">
                <a:solidFill>
                  <a:schemeClr val="bg1"/>
                </a:solidFill>
              </a:rPr>
              <a:t> Junction (CMJ): Area where they meet         </a:t>
            </a:r>
          </a:p>
          <a:p>
            <a:pPr marL="225425" indent="-225425"/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region: Outer cortex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Mesenchymal</a:t>
            </a:r>
            <a:r>
              <a:rPr lang="en-US" dirty="0" smtClean="0">
                <a:solidFill>
                  <a:schemeClr val="bg1"/>
                </a:solidFill>
              </a:rPr>
              <a:t> capsule that surrounds the thymus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CELL TYPES</a:t>
            </a:r>
          </a:p>
          <a:p>
            <a:endParaRPr lang="en-US" dirty="0" smtClean="0"/>
          </a:p>
          <a:p>
            <a:pPr>
              <a:buNone/>
            </a:pPr>
            <a:r>
              <a:rPr lang="en-US" b="0" dirty="0" smtClean="0"/>
              <a:t>Resident cell types:-make up</a:t>
            </a:r>
            <a:r>
              <a:rPr lang="en-US" b="0" baseline="0" dirty="0" smtClean="0"/>
              <a:t> the organ</a:t>
            </a:r>
            <a:endParaRPr lang="en-US" b="0" dirty="0" smtClean="0"/>
          </a:p>
          <a:p>
            <a:pPr lvl="2"/>
            <a:r>
              <a:rPr lang="en-US" b="0" dirty="0" err="1" smtClean="0"/>
              <a:t>Thymic</a:t>
            </a:r>
            <a:r>
              <a:rPr lang="en-US" b="0" dirty="0" smtClean="0"/>
              <a:t> epithelial cells (TECs)-support </a:t>
            </a:r>
            <a:r>
              <a:rPr lang="en-US" b="0" dirty="0" err="1" smtClean="0"/>
              <a:t>mTECs</a:t>
            </a:r>
            <a:r>
              <a:rPr lang="en-US" b="0" dirty="0" smtClean="0"/>
              <a:t> (</a:t>
            </a:r>
            <a:r>
              <a:rPr lang="en-US" b="0" dirty="0" err="1" smtClean="0"/>
              <a:t>medullary</a:t>
            </a:r>
            <a:r>
              <a:rPr lang="en-US" b="0" dirty="0" smtClean="0"/>
              <a:t>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cells)-</a:t>
            </a:r>
            <a:r>
              <a:rPr lang="en-US" b="0" dirty="0" err="1" smtClean="0"/>
              <a:t>cTEC</a:t>
            </a:r>
            <a:r>
              <a:rPr lang="en-US" b="0" dirty="0" smtClean="0"/>
              <a:t> (cortical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 </a:t>
            </a:r>
          </a:p>
          <a:p>
            <a:pPr lvl="2"/>
            <a:r>
              <a:rPr lang="en-US" b="0" dirty="0" smtClean="0"/>
              <a:t>Vasculature-blood vessels</a:t>
            </a:r>
          </a:p>
          <a:p>
            <a:pPr lvl="2"/>
            <a:r>
              <a:rPr lang="en-US" b="0" dirty="0" err="1" smtClean="0"/>
              <a:t>Dendritic</a:t>
            </a:r>
            <a:r>
              <a:rPr lang="en-US" b="0" dirty="0" smtClean="0"/>
              <a:t> cells-involved in maturation of t cells</a:t>
            </a:r>
            <a:endParaRPr lang="en-US" sz="2700" b="0" dirty="0" smtClean="0"/>
          </a:p>
          <a:p>
            <a:pPr lvl="2"/>
            <a:endParaRPr lang="en-US" sz="2700" b="0" dirty="0" smtClean="0"/>
          </a:p>
          <a:p>
            <a:pPr lvl="2"/>
            <a:r>
              <a:rPr lang="en-US" sz="3200" b="0" dirty="0" smtClean="0"/>
              <a:t>Migrating cell types:</a:t>
            </a: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T cells</a:t>
            </a:r>
          </a:p>
          <a:p>
            <a:pPr lvl="2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MIGRATION</a:t>
            </a:r>
          </a:p>
          <a:p>
            <a:pPr lvl="1"/>
            <a:endParaRPr lang="en-US" b="1" dirty="0" smtClean="0">
              <a:solidFill>
                <a:schemeClr val="bg1"/>
              </a:solidFill>
            </a:endParaRP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Positive and Negative Selection</a:t>
            </a:r>
          </a:p>
          <a:p>
            <a:pPr lvl="1"/>
            <a:endParaRPr lang="en-US" b="1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Cortex: 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Different things happening in different regions</a:t>
            </a: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Thymocytes</a:t>
            </a:r>
            <a:r>
              <a:rPr lang="en-US" dirty="0" smtClean="0">
                <a:solidFill>
                  <a:schemeClr val="bg1"/>
                </a:solidFill>
              </a:rPr>
              <a:t> undergo </a:t>
            </a:r>
            <a:r>
              <a:rPr lang="en-US" b="1" dirty="0" smtClean="0">
                <a:solidFill>
                  <a:schemeClr val="bg1"/>
                </a:solidFill>
              </a:rPr>
              <a:t>positive selection </a:t>
            </a:r>
            <a:r>
              <a:rPr lang="en-US" dirty="0" smtClean="0">
                <a:solidFill>
                  <a:schemeClr val="bg1"/>
                </a:solidFill>
              </a:rPr>
              <a:t>to determine if they are functional, can detect peptide antigens-</a:t>
            </a:r>
            <a:r>
              <a:rPr lang="en-US" b="1" dirty="0" smtClean="0">
                <a:solidFill>
                  <a:schemeClr val="bg1"/>
                </a:solidFill>
              </a:rPr>
              <a:t>Self restricted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Medulla: 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They undergo </a:t>
            </a:r>
            <a:r>
              <a:rPr lang="en-US" b="1" dirty="0" smtClean="0">
                <a:solidFill>
                  <a:schemeClr val="bg1"/>
                </a:solidFill>
              </a:rPr>
              <a:t>negative selection </a:t>
            </a:r>
            <a:r>
              <a:rPr lang="en-US" dirty="0" smtClean="0">
                <a:solidFill>
                  <a:schemeClr val="bg1"/>
                </a:solidFill>
              </a:rPr>
              <a:t>to remove overly sensitive, </a:t>
            </a:r>
            <a:r>
              <a:rPr lang="en-US" dirty="0" err="1" smtClean="0">
                <a:solidFill>
                  <a:schemeClr val="bg1"/>
                </a:solidFill>
              </a:rPr>
              <a:t>autoreactive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thymocytes</a:t>
            </a:r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en-US" b="1" dirty="0" smtClean="0">
                <a:solidFill>
                  <a:schemeClr val="bg1"/>
                </a:solidFill>
              </a:rPr>
              <a:t>self tolerant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Enter bloodstream to be taken out of thymus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At this point, they are naive, </a:t>
            </a:r>
            <a:r>
              <a:rPr lang="en-US" dirty="0" err="1" smtClean="0">
                <a:solidFill>
                  <a:schemeClr val="bg1"/>
                </a:solidFill>
              </a:rPr>
              <a:t>immunocompetent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lvl="3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IDENTIFY  MANY CELL TYPES (increased statistical power), do this with cell</a:t>
            </a:r>
            <a:r>
              <a:rPr lang="en-US" baseline="0" dirty="0" smtClean="0"/>
              <a:t> type specific antibodies</a:t>
            </a:r>
            <a:endParaRPr lang="en-US" dirty="0" smtClean="0"/>
          </a:p>
          <a:p>
            <a:pPr marL="228600" indent="-228600">
              <a:buNone/>
            </a:pPr>
            <a:endParaRPr lang="en-US" dirty="0" smtClean="0"/>
          </a:p>
          <a:p>
            <a:pPr marL="228600" indent="-228600">
              <a:buAutoNum type="arabicParenR"/>
            </a:pPr>
            <a:r>
              <a:rPr lang="en-US" dirty="0" smtClean="0"/>
              <a:t>Take</a:t>
            </a:r>
            <a:r>
              <a:rPr lang="en-US" baseline="0" dirty="0" smtClean="0"/>
              <a:t> middle </a:t>
            </a:r>
            <a:r>
              <a:rPr lang="en-US" baseline="0" dirty="0" err="1" smtClean="0"/>
              <a:t>sagittal</a:t>
            </a:r>
            <a:r>
              <a:rPr lang="en-US" baseline="0" dirty="0" smtClean="0"/>
              <a:t> sections of 1 month old wild type left lobe thymus and stain them with antibodies that bind to specific cell types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Take pictures with microscope along the entire thymus section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Piece them together using </a:t>
            </a:r>
            <a:r>
              <a:rPr lang="en-US" baseline="0" dirty="0" err="1" smtClean="0"/>
              <a:t>PTGui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panaromic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pic</a:t>
            </a:r>
            <a:r>
              <a:rPr lang="en-US" baseline="0" dirty="0" smtClean="0"/>
              <a:t> stitching software) and use Cell Profiler (cell counting program) to perform cell counts on sections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Use cell location and abundance info from these sections for spatial analysis, this image is showing a heat map of different cell markers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11 cell types</a:t>
            </a:r>
          </a:p>
          <a:p>
            <a:r>
              <a:rPr lang="en-US" baseline="0" dirty="0" smtClean="0"/>
              <a:t>Example of 4 cell types on microscope</a:t>
            </a:r>
          </a:p>
          <a:p>
            <a:r>
              <a:rPr lang="en-US" baseline="0" dirty="0" smtClean="0"/>
              <a:t>Limited by # of channels and antibodies available</a:t>
            </a:r>
          </a:p>
          <a:p>
            <a:endParaRPr lang="en-US" dirty="0" smtClean="0"/>
          </a:p>
          <a:p>
            <a:r>
              <a:rPr lang="en-US" baseline="0" dirty="0" smtClean="0"/>
              <a:t>Blood vessels,</a:t>
            </a:r>
          </a:p>
          <a:p>
            <a:r>
              <a:rPr lang="en-US" baseline="0" dirty="0" err="1" smtClean="0"/>
              <a:t>mTEC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cTEC</a:t>
            </a:r>
            <a:endParaRPr lang="en-US" baseline="0" dirty="0" smtClean="0"/>
          </a:p>
          <a:p>
            <a:r>
              <a:rPr lang="en-US" baseline="0" dirty="0" smtClean="0"/>
              <a:t>Subsets of T cells</a:t>
            </a:r>
          </a:p>
          <a:p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First</a:t>
            </a:r>
            <a:r>
              <a:rPr lang="en-US" sz="2000" baseline="0" dirty="0" smtClean="0">
                <a:solidFill>
                  <a:schemeClr val="bg1"/>
                </a:solidFill>
              </a:rPr>
              <a:t>: Look at a WT mouse of same genotype and age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Determine if  organizational patterns similar throughout individual thymus and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aseline="0" dirty="0" smtClean="0">
                <a:solidFill>
                  <a:schemeClr val="bg1"/>
                </a:solidFill>
              </a:rPr>
              <a:t> WT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thymii</a:t>
            </a:r>
            <a:r>
              <a:rPr lang="en-US" sz="2000" baseline="0" dirty="0" smtClean="0">
                <a:solidFill>
                  <a:schemeClr val="bg1"/>
                </a:solidFill>
              </a:rPr>
              <a:t> samples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If they are-develop a model to characterize this organization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Accomplish this through clustering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K-means clustering is a </a:t>
            </a:r>
            <a:r>
              <a:rPr lang="en-US" sz="1200" b="1" dirty="0" smtClean="0">
                <a:solidFill>
                  <a:schemeClr val="bg2"/>
                </a:solidFill>
              </a:rPr>
              <a:t>data mining</a:t>
            </a:r>
            <a:r>
              <a:rPr lang="en-US" sz="1200" b="1" baseline="0" dirty="0" smtClean="0">
                <a:solidFill>
                  <a:schemeClr val="bg2"/>
                </a:solidFill>
              </a:rPr>
              <a:t> technique </a:t>
            </a:r>
            <a:r>
              <a:rPr lang="en-US" sz="1200" baseline="0" dirty="0" smtClean="0">
                <a:solidFill>
                  <a:schemeClr val="bg2"/>
                </a:solidFill>
              </a:rPr>
              <a:t>that uses an</a:t>
            </a:r>
            <a:r>
              <a:rPr lang="en-US" sz="1200" dirty="0" smtClean="0">
                <a:solidFill>
                  <a:schemeClr val="bg2"/>
                </a:solidFill>
              </a:rPr>
              <a:t> algorithm to cluster observations with observations they are most similar</a:t>
            </a:r>
            <a:r>
              <a:rPr lang="en-US" sz="1200" baseline="0" dirty="0" smtClean="0">
                <a:solidFill>
                  <a:schemeClr val="bg2"/>
                </a:solidFill>
              </a:rPr>
              <a:t> to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 The algorithm clusters observations into k groups, where k is provided as an input parameter. 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GO OVER IMAGE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Minimize difference within and maximize between</a:t>
            </a:r>
          </a:p>
          <a:p>
            <a:endParaRPr lang="en-US" dirty="0" smtClean="0"/>
          </a:p>
          <a:p>
            <a:r>
              <a:rPr lang="en-US" dirty="0" smtClean="0"/>
              <a:t>WE CHOSE TO USE K MEANS AS OPPOSED TO OTHER CLUSTERING METHODS BECAUSE:</a:t>
            </a:r>
          </a:p>
          <a:p>
            <a:r>
              <a:rPr lang="en-US" dirty="0" smtClean="0"/>
              <a:t>	CAN CHOOSE</a:t>
            </a:r>
            <a:r>
              <a:rPr lang="en-US" baseline="0" dirty="0" smtClean="0"/>
              <a:t> DIFFERENT CLUSTER VALUES, identify cryptic info</a:t>
            </a:r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A97F-1098-4322-93F4-9CB2667A47B1}" type="datetime1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A2AB-6DF6-4382-BAE5-7F7A516DCAB7}" type="datetime1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A3E-2668-45CB-AE11-47C2BFC2105C}" type="datetime1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6A1E-5376-4818-BE3E-304CD5AC07AB}" type="datetime1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FDBC-11F6-4589-B472-6B3F727FF941}" type="datetime1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F081-6980-44FA-9B90-F5BC702410DA}" type="datetime1">
              <a:rPr lang="en-US" smtClean="0"/>
              <a:pPr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6D4-0E8B-4EFF-A1F1-1AB4F61C9BB9}" type="datetime1">
              <a:rPr lang="en-US" smtClean="0"/>
              <a:pPr/>
              <a:t>2/20/2015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B2D7-59E8-4E57-9B23-0BE137F84A51}" type="datetime1">
              <a:rPr lang="en-US" smtClean="0"/>
              <a:pPr/>
              <a:t>2/20/2015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97E7-8976-4751-ACCB-265E5B3CDC20}" type="datetime1">
              <a:rPr lang="en-US" smtClean="0"/>
              <a:pPr/>
              <a:t>2/20/2015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D00D-FCF5-40BF-906A-943F30D0AA94}" type="datetime1">
              <a:rPr lang="en-US" smtClean="0"/>
              <a:pPr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611F-572A-43AE-9740-6D8DAD57498D}" type="datetime1">
              <a:rPr lang="en-US" smtClean="0"/>
              <a:pPr/>
              <a:t>2/20/2015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88C3-1CC9-458D-8801-8D5474DBDE34}" type="datetime1">
              <a:rPr lang="en-US" smtClean="0"/>
              <a:pPr/>
              <a:t>2/20/2015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Cellular Ecology of the Mouse Thymus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Mary Browning</a:t>
            </a:r>
          </a:p>
          <a:p>
            <a:r>
              <a:rPr lang="en-US" dirty="0" smtClean="0"/>
              <a:t>3/17/2015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676400"/>
            <a:ext cx="5410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Regions	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Cortex, Medulla, </a:t>
            </a:r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region, CMJ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 these regions be computationally reproduced?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we identify cryptic information (other regions or subsets)?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Is pattern consistent throughout thymus? Between samples?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3250" name="AutoShape 2" descr="Image result for &quot;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2" name="Picture 4" descr="http://rprogramming.net/wp-content/uploads/2012/10/R-Programm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600200" cy="1213945"/>
          </a:xfrm>
          <a:prstGeom prst="rect">
            <a:avLst/>
          </a:prstGeom>
          <a:noFill/>
        </p:spPr>
      </p:pic>
      <p:pic>
        <p:nvPicPr>
          <p:cNvPr id="9" name="Picture 69" descr="thymusintro.jpg"/>
          <p:cNvPicPr>
            <a:picLocks noGrp="1" noChangeArrowheads="1"/>
          </p:cNvPicPr>
          <p:nvPr>
            <p:ph sz="half" idx="2"/>
          </p:nvPr>
        </p:nvPicPr>
        <p:blipFill>
          <a:blip r:embed="rId4"/>
          <a:srcRect l="1614" r="66113"/>
          <a:stretch>
            <a:fillRect/>
          </a:stretch>
        </p:blipFill>
        <p:spPr bwMode="auto">
          <a:xfrm>
            <a:off x="5257800" y="990600"/>
            <a:ext cx="38862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Results-Different Number of Clusters 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K=4        K=5                    K=10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Thymus1WT_K4_200.png"/>
          <p:cNvPicPr>
            <a:picLocks noGrp="1" noChangeAspect="1"/>
          </p:cNvPicPr>
          <p:nvPr>
            <p:ph idx="1"/>
          </p:nvPr>
        </p:nvPicPr>
        <p:blipFill>
          <a:blip r:embed="rId3"/>
          <a:srcRect l="1609" t="1175" r="16569" b="66836"/>
          <a:stretch>
            <a:fillRect/>
          </a:stretch>
        </p:blipFill>
        <p:spPr>
          <a:xfrm rot="16200000">
            <a:off x="-733926" y="3076073"/>
            <a:ext cx="5582653" cy="1828800"/>
          </a:xfrm>
        </p:spPr>
      </p:pic>
      <p:pic>
        <p:nvPicPr>
          <p:cNvPr id="5" name="Picture 4" descr="Thymus1WT_K5_200.png"/>
          <p:cNvPicPr>
            <a:picLocks noChangeAspect="1"/>
          </p:cNvPicPr>
          <p:nvPr/>
        </p:nvPicPr>
        <p:blipFill>
          <a:blip r:embed="rId4"/>
          <a:srcRect l="850" t="1326" r="16536" b="67473"/>
          <a:stretch>
            <a:fillRect/>
          </a:stretch>
        </p:blipFill>
        <p:spPr>
          <a:xfrm rot="16200000">
            <a:off x="1425615" y="3146385"/>
            <a:ext cx="5638800" cy="1784430"/>
          </a:xfrm>
          <a:prstGeom prst="rect">
            <a:avLst/>
          </a:prstGeom>
        </p:spPr>
      </p:pic>
      <p:pic>
        <p:nvPicPr>
          <p:cNvPr id="8" name="Picture 7" descr="Thymus1WT_K10_200.png"/>
          <p:cNvPicPr>
            <a:picLocks noChangeAspect="1"/>
          </p:cNvPicPr>
          <p:nvPr/>
        </p:nvPicPr>
        <p:blipFill>
          <a:blip r:embed="rId5"/>
          <a:srcRect l="850" t="78" r="16536" b="66225"/>
          <a:stretch>
            <a:fillRect/>
          </a:stretch>
        </p:blipFill>
        <p:spPr>
          <a:xfrm rot="16200000">
            <a:off x="3706794" y="3075007"/>
            <a:ext cx="5638800" cy="1927185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>
          <a:xfrm>
            <a:off x="1066800" y="1066800"/>
            <a:ext cx="1981200" cy="5791200"/>
          </a:xfrm>
          <a:prstGeom prst="frame">
            <a:avLst>
              <a:gd name="adj1" fmla="val 5769"/>
            </a:avLst>
          </a:prstGeom>
          <a:solidFill>
            <a:srgbClr val="FF0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1825" t="6369" r="49493" b="52548"/>
          <a:stretch>
            <a:fillRect/>
          </a:stretch>
        </p:blipFill>
        <p:spPr bwMode="auto">
          <a:xfrm>
            <a:off x="76200" y="15240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/>
          <a:srcRect l="50912" t="6369" b="51168"/>
          <a:stretch>
            <a:fillRect/>
          </a:stretch>
        </p:blipFill>
        <p:spPr bwMode="auto">
          <a:xfrm>
            <a:off x="3581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1825" t="52017" r="50775" b="9152"/>
          <a:stretch>
            <a:fillRect/>
          </a:stretch>
        </p:blipFill>
        <p:spPr bwMode="auto">
          <a:xfrm>
            <a:off x="762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 l="50912" t="51115" b="7582"/>
          <a:stretch>
            <a:fillRect/>
          </a:stretch>
        </p:blipFill>
        <p:spPr bwMode="auto">
          <a:xfrm>
            <a:off x="36576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57400" y="16764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                                                               Yellow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                                                               Green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Comparing Clusters  </a:t>
            </a:r>
            <a:r>
              <a:rPr lang="en-US" b="1" dirty="0" smtClean="0">
                <a:solidFill>
                  <a:schemeClr val="bg1"/>
                </a:solidFill>
              </a:rPr>
              <a:t>K=3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/>
          <a:srcRect l="1289" t="50371" r="47467" b="6263"/>
          <a:stretch>
            <a:fillRect/>
          </a:stretch>
        </p:blipFill>
        <p:spPr bwMode="auto">
          <a:xfrm>
            <a:off x="2133600" y="2438400"/>
            <a:ext cx="3810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257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419600" y="2438400"/>
            <a:ext cx="1474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</a:t>
            </a:r>
            <a:r>
              <a:rPr lang="en-US" dirty="0" err="1" smtClean="0"/>
              <a:t>vs</a:t>
            </a:r>
            <a:r>
              <a:rPr lang="en-US" dirty="0" smtClean="0"/>
              <a:t> Green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steady-state postnatal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8463"/>
          <a:stretch>
            <a:fillRect/>
          </a:stretch>
        </p:blipFill>
        <p:spPr bwMode="auto">
          <a:xfrm>
            <a:off x="308187" y="1752600"/>
            <a:ext cx="84548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16764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3429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5181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5334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5181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5029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953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5257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3048000"/>
            <a:ext cx="1981200" cy="2514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4191000"/>
            <a:ext cx="19050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3276600"/>
            <a:ext cx="1828800" cy="236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3962400"/>
            <a:ext cx="1828800" cy="1752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steady-state postnatal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Repeat with Mutant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Removal of a “Species”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074" name="Picture 2" descr="C:\Users\Mary\Documents\Research\Other\Papers\screen_shot_2013-04-15_at_93346_am1366032840885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9093" t="13623" r="16945" b="30650"/>
          <a:stretch>
            <a:fillRect/>
          </a:stretch>
        </p:blipFill>
        <p:spPr bwMode="auto">
          <a:xfrm>
            <a:off x="914400" y="1295400"/>
            <a:ext cx="7086600" cy="4759657"/>
          </a:xfrm>
          <a:prstGeom prst="rect">
            <a:avLst/>
          </a:prstGeom>
          <a:noFill/>
        </p:spPr>
      </p:pic>
      <p:sp>
        <p:nvSpPr>
          <p:cNvPr id="6" name="Oval 5"/>
          <p:cNvSpPr/>
          <p:nvPr/>
        </p:nvSpPr>
        <p:spPr>
          <a:xfrm>
            <a:off x="3276600" y="1143000"/>
            <a:ext cx="1524000" cy="1371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47800" y="1447800"/>
            <a:ext cx="185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Keystone  species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Mutant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K=4         K=5         K=10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Thymus1Mutant1_K4_200.png"/>
          <p:cNvPicPr>
            <a:picLocks noChangeAspect="1"/>
          </p:cNvPicPr>
          <p:nvPr/>
        </p:nvPicPr>
        <p:blipFill>
          <a:blip r:embed="rId2"/>
          <a:srcRect l="1928" t="1365" r="8137" b="64937"/>
          <a:stretch>
            <a:fillRect/>
          </a:stretch>
        </p:blipFill>
        <p:spPr>
          <a:xfrm rot="5400000">
            <a:off x="-381886" y="3353686"/>
            <a:ext cx="5334000" cy="1674628"/>
          </a:xfrm>
          <a:prstGeom prst="rect">
            <a:avLst/>
          </a:prstGeom>
        </p:spPr>
      </p:pic>
      <p:pic>
        <p:nvPicPr>
          <p:cNvPr id="6" name="Picture 5" descr="Thymus1Mutant1_K5_200.png"/>
          <p:cNvPicPr>
            <a:picLocks noChangeAspect="1"/>
          </p:cNvPicPr>
          <p:nvPr/>
        </p:nvPicPr>
        <p:blipFill>
          <a:blip r:embed="rId3"/>
          <a:srcRect l="916" r="8104" b="66146"/>
          <a:stretch>
            <a:fillRect/>
          </a:stretch>
        </p:blipFill>
        <p:spPr>
          <a:xfrm rot="5400000">
            <a:off x="1655029" y="3331429"/>
            <a:ext cx="5376742" cy="1676400"/>
          </a:xfrm>
          <a:prstGeom prst="rect">
            <a:avLst/>
          </a:prstGeom>
        </p:spPr>
      </p:pic>
      <p:pic>
        <p:nvPicPr>
          <p:cNvPr id="8" name="Picture 7" descr="Thymus1Mutant1_K10_200.png"/>
          <p:cNvPicPr>
            <a:picLocks noChangeAspect="1"/>
          </p:cNvPicPr>
          <p:nvPr/>
        </p:nvPicPr>
        <p:blipFill>
          <a:blip r:embed="rId4"/>
          <a:srcRect r="8038" b="66067"/>
          <a:stretch>
            <a:fillRect/>
          </a:stretch>
        </p:blipFill>
        <p:spPr>
          <a:xfrm rot="5400000">
            <a:off x="3807862" y="3388200"/>
            <a:ext cx="5300738" cy="1638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ymus1Mutant1_K4_200_Section2.png"/>
          <p:cNvPicPr>
            <a:picLocks noChangeAspect="1"/>
          </p:cNvPicPr>
          <p:nvPr/>
        </p:nvPicPr>
        <p:blipFill>
          <a:blip r:embed="rId3"/>
          <a:srcRect l="341" t="1239" r="9652" b="69017"/>
          <a:stretch>
            <a:fillRect/>
          </a:stretch>
        </p:blipFill>
        <p:spPr>
          <a:xfrm rot="16200000">
            <a:off x="2798618" y="2493818"/>
            <a:ext cx="6858000" cy="1870364"/>
          </a:xfrm>
          <a:prstGeom prst="rect">
            <a:avLst/>
          </a:prstGeom>
        </p:spPr>
      </p:pic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4"/>
          <a:srcRect r="10244" b="64644"/>
          <a:stretch>
            <a:fillRect/>
          </a:stretch>
        </p:blipFill>
        <p:spPr bwMode="auto">
          <a:xfrm rot="5400000">
            <a:off x="597892" y="2274292"/>
            <a:ext cx="6881416" cy="228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Organization of Organs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31068" t="29838" r="19710" b="27604"/>
          <a:stretch>
            <a:fillRect/>
          </a:stretch>
        </p:blipFill>
        <p:spPr bwMode="auto">
          <a:xfrm rot="5400000">
            <a:off x="-325484" y="2763884"/>
            <a:ext cx="423236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AutoShape 5" descr="https://tools.lifetechnologies.com/content/sfs/gallery/high/41-5100-claudin-10-IHC_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 l="13104" t="29167" r="47072" b="14583"/>
          <a:stretch>
            <a:fillRect/>
          </a:stretch>
        </p:blipFill>
        <p:spPr bwMode="auto">
          <a:xfrm>
            <a:off x="3502378" y="1600200"/>
            <a:ext cx="5565422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9345" r="4028" b="12417"/>
          <a:stretch>
            <a:fillRect/>
          </a:stretch>
        </p:blipFill>
        <p:spPr bwMode="auto">
          <a:xfrm>
            <a:off x="0" y="914400"/>
            <a:ext cx="9144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  </a:t>
            </a:r>
            <a:r>
              <a:rPr lang="en-US" b="1" dirty="0" smtClean="0"/>
              <a:t>                        </a:t>
            </a:r>
            <a:r>
              <a:rPr lang="en-US" b="1" dirty="0" smtClean="0">
                <a:solidFill>
                  <a:srgbClr val="0070C0"/>
                </a:solidFill>
              </a:rPr>
              <a:t>CORTEX </a:t>
            </a:r>
            <a:r>
              <a:rPr lang="en-US" b="1" dirty="0" smtClean="0"/>
              <a:t>                             </a:t>
            </a:r>
            <a:r>
              <a:rPr lang="en-US" b="1" dirty="0" smtClean="0">
                <a:solidFill>
                  <a:srgbClr val="FF0000"/>
                </a:solidFill>
              </a:rPr>
              <a:t> MEDULLA1   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8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D4A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762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14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668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95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4478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600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752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9050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57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286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438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908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8194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71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124200" y="4038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2766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29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100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191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343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495800" y="3124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648200" y="3505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029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1816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34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5626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5715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5867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019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763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934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7239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010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46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620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7724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248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4008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553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705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153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3058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4582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9248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6106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762000" y="41148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90600" y="41148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5-Point Star 117"/>
          <p:cNvSpPr/>
          <p:nvPr/>
        </p:nvSpPr>
        <p:spPr>
          <a:xfrm>
            <a:off x="11430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5-Point Star 118"/>
          <p:cNvSpPr/>
          <p:nvPr/>
        </p:nvSpPr>
        <p:spPr>
          <a:xfrm>
            <a:off x="12954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447800" y="40386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514600" y="40386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6764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362200" y="41148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8288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038600" y="43434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0" y="40386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505200" y="40386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05400" y="3505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257800" y="39624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562600" y="3886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001000" y="44196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1534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3152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/>
          <p:cNvSpPr/>
          <p:nvPr/>
        </p:nvSpPr>
        <p:spPr>
          <a:xfrm>
            <a:off x="3200400" y="3886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5-Point Star 134"/>
          <p:cNvSpPr/>
          <p:nvPr/>
        </p:nvSpPr>
        <p:spPr>
          <a:xfrm>
            <a:off x="4419600" y="40386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5-Point Star 135"/>
          <p:cNvSpPr/>
          <p:nvPr/>
        </p:nvSpPr>
        <p:spPr>
          <a:xfrm>
            <a:off x="4724400" y="3429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5-Point Star 136"/>
          <p:cNvSpPr/>
          <p:nvPr/>
        </p:nvSpPr>
        <p:spPr>
          <a:xfrm>
            <a:off x="4876800" y="3429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5-Point Star 137"/>
          <p:cNvSpPr/>
          <p:nvPr/>
        </p:nvSpPr>
        <p:spPr>
          <a:xfrm>
            <a:off x="5791200" y="4191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5-Point Star 138"/>
          <p:cNvSpPr/>
          <p:nvPr/>
        </p:nvSpPr>
        <p:spPr>
          <a:xfrm>
            <a:off x="59436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5-Point Star 139"/>
          <p:cNvSpPr/>
          <p:nvPr/>
        </p:nvSpPr>
        <p:spPr>
          <a:xfrm>
            <a:off x="67818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5-Point Star 140"/>
          <p:cNvSpPr/>
          <p:nvPr/>
        </p:nvSpPr>
        <p:spPr>
          <a:xfrm>
            <a:off x="88392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5-Point Star 141"/>
          <p:cNvSpPr/>
          <p:nvPr/>
        </p:nvSpPr>
        <p:spPr>
          <a:xfrm>
            <a:off x="8686800" y="4191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5-Point Star 142"/>
          <p:cNvSpPr/>
          <p:nvPr/>
        </p:nvSpPr>
        <p:spPr>
          <a:xfrm>
            <a:off x="8534400" y="4191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819400" y="41148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667000" y="41148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3048000" y="3886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10200" y="40386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096000" y="3886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572000" y="30480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010400" y="35814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620000" y="4267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382000" y="4267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7772400" y="4267200"/>
            <a:ext cx="228600" cy="2286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19812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/>
          <p:cNvSpPr/>
          <p:nvPr/>
        </p:nvSpPr>
        <p:spPr>
          <a:xfrm>
            <a:off x="21336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/>
          <p:cNvSpPr/>
          <p:nvPr/>
        </p:nvSpPr>
        <p:spPr>
          <a:xfrm>
            <a:off x="3352800" y="41148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Isosceles Triangle 158"/>
          <p:cNvSpPr/>
          <p:nvPr/>
        </p:nvSpPr>
        <p:spPr>
          <a:xfrm>
            <a:off x="3733800" y="41910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Isosceles Triangle 159"/>
          <p:cNvSpPr/>
          <p:nvPr/>
        </p:nvSpPr>
        <p:spPr>
          <a:xfrm>
            <a:off x="38862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>
            <a:off x="63246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/>
          <p:cNvSpPr/>
          <p:nvPr/>
        </p:nvSpPr>
        <p:spPr>
          <a:xfrm>
            <a:off x="66294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Isosceles Triangle 162"/>
          <p:cNvSpPr/>
          <p:nvPr/>
        </p:nvSpPr>
        <p:spPr>
          <a:xfrm>
            <a:off x="64770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Isosceles Triangle 163"/>
          <p:cNvSpPr/>
          <p:nvPr/>
        </p:nvSpPr>
        <p:spPr>
          <a:xfrm>
            <a:off x="70866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Isosceles Triangle 164"/>
          <p:cNvSpPr/>
          <p:nvPr/>
        </p:nvSpPr>
        <p:spPr>
          <a:xfrm>
            <a:off x="74676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685800" y="2133600"/>
            <a:ext cx="1981200" cy="2514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2667000" y="2286000"/>
            <a:ext cx="2362200" cy="2514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5029200" y="2438400"/>
            <a:ext cx="1981200" cy="2514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7010400" y="2590800"/>
            <a:ext cx="2133600" cy="2514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steady-state postnatal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Repeat with mutant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Look at spatial relationships between cells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ymus1Mutant1_K4_200_Section2.png"/>
          <p:cNvPicPr>
            <a:picLocks noChangeAspect="1"/>
          </p:cNvPicPr>
          <p:nvPr/>
        </p:nvPicPr>
        <p:blipFill>
          <a:blip r:embed="rId3"/>
          <a:srcRect l="341" t="1239" r="9652" b="69017"/>
          <a:stretch>
            <a:fillRect/>
          </a:stretch>
        </p:blipFill>
        <p:spPr>
          <a:xfrm rot="16200000">
            <a:off x="2382983" y="2493818"/>
            <a:ext cx="6858000" cy="1870364"/>
          </a:xfrm>
          <a:prstGeom prst="rect">
            <a:avLst/>
          </a:prstGeom>
        </p:spPr>
      </p:pic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4"/>
          <a:srcRect r="10244" b="64644"/>
          <a:stretch>
            <a:fillRect/>
          </a:stretch>
        </p:blipFill>
        <p:spPr bwMode="auto">
          <a:xfrm rot="5400000">
            <a:off x="216892" y="2274292"/>
            <a:ext cx="6881416" cy="228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 and 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have developed a method to quantitatively evaluate the thymus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Further Analysis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Increase sample size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Manipulate K value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Test different mutant/</a:t>
            </a:r>
            <a:r>
              <a:rPr lang="en-US" dirty="0" err="1" smtClean="0">
                <a:solidFill>
                  <a:schemeClr val="bg1"/>
                </a:solidFill>
              </a:rPr>
              <a:t>involuted</a:t>
            </a:r>
            <a:r>
              <a:rPr lang="en-US" dirty="0" smtClean="0">
                <a:solidFill>
                  <a:schemeClr val="bg1"/>
                </a:solidFill>
              </a:rPr>
              <a:t> thymus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Try different ecological measures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of cell types from analysis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Committee: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John Wares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Nancy Manley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Andrew Park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Brian </a:t>
            </a:r>
            <a:r>
              <a:rPr lang="en-US" sz="3200" dirty="0" err="1" smtClean="0">
                <a:solidFill>
                  <a:schemeClr val="bg1"/>
                </a:solidFill>
              </a:rPr>
              <a:t>Condie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Lab Members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Manley Lab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Wares Lab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Dr. Jena </a:t>
            </a:r>
            <a:r>
              <a:rPr lang="en-US" dirty="0" err="1" smtClean="0">
                <a:solidFill>
                  <a:schemeClr val="bg1"/>
                </a:solidFill>
              </a:rPr>
              <a:t>Chojnowski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Thymus 1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K means clustering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WT </a:t>
            </a:r>
            <a:r>
              <a:rPr lang="en-US" sz="2000" dirty="0" err="1" smtClean="0">
                <a:solidFill>
                  <a:schemeClr val="bg1"/>
                </a:solidFill>
              </a:rPr>
              <a:t>vs</a:t>
            </a:r>
            <a:r>
              <a:rPr lang="en-US" sz="2000" dirty="0" smtClean="0">
                <a:solidFill>
                  <a:schemeClr val="bg1"/>
                </a:solidFill>
              </a:rPr>
              <a:t> Mutant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K=4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smtClean="0">
                <a:solidFill>
                  <a:schemeClr val="bg1"/>
                </a:solidFill>
              </a:rPr>
              <a:t>All sections (9)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3" descr="E:\DEFAULT_Mutant1\Default\Kmeans_Results\PLOTS\Thymus1Mutant1_K4_200.png"/>
          <p:cNvPicPr>
            <a:picLocks noChangeAspect="1" noChangeArrowheads="1"/>
          </p:cNvPicPr>
          <p:nvPr/>
        </p:nvPicPr>
        <p:blipFill>
          <a:blip r:embed="rId2"/>
          <a:srcRect t="1248" r="9020" b="66303"/>
          <a:stretch>
            <a:fillRect/>
          </a:stretch>
        </p:blipFill>
        <p:spPr bwMode="auto">
          <a:xfrm rot="5400000">
            <a:off x="2552700" y="2324100"/>
            <a:ext cx="6629400" cy="1981200"/>
          </a:xfrm>
          <a:prstGeom prst="rect">
            <a:avLst/>
          </a:prstGeom>
          <a:noFill/>
        </p:spPr>
      </p:pic>
      <p:pic>
        <p:nvPicPr>
          <p:cNvPr id="2050" name="Picture 2" descr="E:\RplotWT1all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10244" b="64644"/>
          <a:stretch>
            <a:fillRect/>
          </a:stretch>
        </p:blipFill>
        <p:spPr bwMode="auto">
          <a:xfrm rot="5400000">
            <a:off x="293872" y="2373128"/>
            <a:ext cx="6422655" cy="2133600"/>
          </a:xfrm>
          <a:prstGeom prst="rect">
            <a:avLst/>
          </a:prstGeom>
          <a:noFill/>
        </p:spPr>
      </p:pic>
      <p:pic>
        <p:nvPicPr>
          <p:cNvPr id="7" name="Content Placeholder 5" descr="Rplot.png"/>
          <p:cNvPicPr>
            <a:picLocks noChangeAspect="1"/>
          </p:cNvPicPr>
          <p:nvPr/>
        </p:nvPicPr>
        <p:blipFill>
          <a:blip r:embed="rId4"/>
          <a:srcRect l="2154" b="43266"/>
          <a:stretch>
            <a:fillRect/>
          </a:stretch>
        </p:blipFill>
        <p:spPr>
          <a:xfrm rot="5400000">
            <a:off x="-1234277" y="2986877"/>
            <a:ext cx="4830754" cy="2362200"/>
          </a:xfrm>
          <a:prstGeom prst="rect">
            <a:avLst/>
          </a:prstGeom>
        </p:spPr>
      </p:pic>
      <p:pic>
        <p:nvPicPr>
          <p:cNvPr id="8" name="Content Placeholder 3" descr="Rplot08WT2.png"/>
          <p:cNvPicPr>
            <a:picLocks noChangeAspect="1"/>
          </p:cNvPicPr>
          <p:nvPr/>
        </p:nvPicPr>
        <p:blipFill>
          <a:blip r:embed="rId5"/>
          <a:srcRect r="10550" b="56226"/>
          <a:stretch>
            <a:fillRect/>
          </a:stretch>
        </p:blipFill>
        <p:spPr>
          <a:xfrm rot="5400000">
            <a:off x="5354562" y="2494039"/>
            <a:ext cx="5638802" cy="2327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Sections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2590800" y="4038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34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72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48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3048000" y="3276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338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006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912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3505200" y="24384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910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816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722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800" y="2590800"/>
            <a:ext cx="15867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Antibody Set 1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2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 rot="1358890">
            <a:off x="3040578" y="2133600"/>
            <a:ext cx="1447800" cy="3276600"/>
          </a:xfrm>
          <a:prstGeom prst="frame">
            <a:avLst/>
          </a:prstGeom>
          <a:solidFill>
            <a:schemeClr val="bg1">
              <a:lumMod val="50000"/>
            </a:schemeClr>
          </a:solidFill>
          <a:ln w="952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32766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Virtual section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00200" y="3657600"/>
            <a:ext cx="914400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57400" y="6019800"/>
            <a:ext cx="389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Collapse 3 virtual sections= virtual slice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and Paraffin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7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1977" t="22917" r="48243" b="10417"/>
          <a:stretch>
            <a:fillRect/>
          </a:stretch>
        </p:blipFill>
        <p:spPr bwMode="auto">
          <a:xfrm>
            <a:off x="1295400" y="1447800"/>
            <a:ext cx="7010400" cy="527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can we quantitatively evaluate organization of cell types in organs?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ary\Documents\Research\Other\Island ima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5397938" cy="2935129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52772" t="24803" r="15870" b="42708"/>
          <a:stretch>
            <a:fillRect/>
          </a:stretch>
        </p:blipFill>
        <p:spPr bwMode="auto">
          <a:xfrm>
            <a:off x="5291137" y="2133600"/>
            <a:ext cx="3852863" cy="293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93" t="23571" r="48107" b="32655"/>
          <a:stretch>
            <a:fillRect/>
          </a:stretch>
        </p:blipFill>
        <p:spPr bwMode="auto">
          <a:xfrm>
            <a:off x="457200" y="1676400"/>
            <a:ext cx="835970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11 cell types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Size conversion (from pixels to mm)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 pixel size/4 = ~1500 pixels width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6695 pixels =8.5mm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788 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6462 pixels = 8mm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810pixels/mm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5635=7mm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805 pixels/mm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Output from 2D histogram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2" y="1371600"/>
            <a:ext cx="908069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Standard Real Measurement of bin sizes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5635 = 7 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5635/7 = 6000/x	</a:t>
            </a:r>
            <a:r>
              <a:rPr lang="en-US" sz="2400" dirty="0" err="1" smtClean="0">
                <a:solidFill>
                  <a:schemeClr val="bg1"/>
                </a:solidFill>
              </a:rPr>
              <a:t>x</a:t>
            </a:r>
            <a:r>
              <a:rPr lang="en-US" sz="2400" dirty="0" smtClean="0">
                <a:solidFill>
                  <a:schemeClr val="bg1"/>
                </a:solidFill>
              </a:rPr>
              <a:t>=height of 6000x6000 box in mm				             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X= 7.453 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Assuming 200x200 bins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7.453/200 = 0.037265mm = </a:t>
            </a:r>
            <a:r>
              <a:rPr lang="en-US" b="1" u="sng" dirty="0" smtClean="0">
                <a:solidFill>
                  <a:schemeClr val="bg1"/>
                </a:solidFill>
              </a:rPr>
              <a:t>37.2 x 37.2  microns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Different bin sizes (K=4)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Mary\Documents\Research\DATA_FROZEN\COUNTS_Thymus1\Rplot200.png"/>
          <p:cNvPicPr>
            <a:picLocks noChangeAspect="1" noChangeArrowheads="1"/>
          </p:cNvPicPr>
          <p:nvPr/>
        </p:nvPicPr>
        <p:blipFill>
          <a:blip r:embed="rId3"/>
          <a:srcRect t="29851" r="72543"/>
          <a:stretch>
            <a:fillRect/>
          </a:stretch>
        </p:blipFill>
        <p:spPr bwMode="auto">
          <a:xfrm>
            <a:off x="5334000" y="1981200"/>
            <a:ext cx="1224552" cy="3733800"/>
          </a:xfrm>
          <a:prstGeom prst="rect">
            <a:avLst/>
          </a:prstGeom>
          <a:noFill/>
        </p:spPr>
      </p:pic>
      <p:pic>
        <p:nvPicPr>
          <p:cNvPr id="1026" name="Picture 2" descr="E:\Rplot250_1.png"/>
          <p:cNvPicPr>
            <a:picLocks noChangeAspect="1" noChangeArrowheads="1"/>
          </p:cNvPicPr>
          <p:nvPr/>
        </p:nvPicPr>
        <p:blipFill>
          <a:blip r:embed="rId4"/>
          <a:srcRect r="31351" b="73479"/>
          <a:stretch>
            <a:fillRect/>
          </a:stretch>
        </p:blipFill>
        <p:spPr bwMode="auto">
          <a:xfrm rot="16200000">
            <a:off x="2811333" y="3284667"/>
            <a:ext cx="3826135" cy="1219200"/>
          </a:xfrm>
          <a:prstGeom prst="rect">
            <a:avLst/>
          </a:prstGeom>
          <a:noFill/>
        </p:spPr>
      </p:pic>
      <p:pic>
        <p:nvPicPr>
          <p:cNvPr id="3" name="Picture 3" descr="E:\Rplot300.png"/>
          <p:cNvPicPr>
            <a:picLocks noChangeAspect="1" noChangeArrowheads="1"/>
          </p:cNvPicPr>
          <p:nvPr/>
        </p:nvPicPr>
        <p:blipFill>
          <a:blip r:embed="rId5"/>
          <a:srcRect t="32449" r="72543"/>
          <a:stretch>
            <a:fillRect/>
          </a:stretch>
        </p:blipFill>
        <p:spPr bwMode="auto">
          <a:xfrm>
            <a:off x="2819400" y="2057400"/>
            <a:ext cx="1271650" cy="3733800"/>
          </a:xfrm>
          <a:prstGeom prst="rect">
            <a:avLst/>
          </a:prstGeom>
          <a:noFill/>
        </p:spPr>
      </p:pic>
      <p:pic>
        <p:nvPicPr>
          <p:cNvPr id="5" name="Picture 2" descr="E:\Rplot350.png"/>
          <p:cNvPicPr>
            <a:picLocks noChangeAspect="1" noChangeArrowheads="1"/>
          </p:cNvPicPr>
          <p:nvPr/>
        </p:nvPicPr>
        <p:blipFill>
          <a:blip r:embed="rId6"/>
          <a:srcRect r="31333" b="73713"/>
          <a:stretch>
            <a:fillRect/>
          </a:stretch>
        </p:blipFill>
        <p:spPr bwMode="auto">
          <a:xfrm rot="16200000">
            <a:off x="204186" y="3224814"/>
            <a:ext cx="3886202" cy="1246574"/>
          </a:xfrm>
          <a:prstGeom prst="rect">
            <a:avLst/>
          </a:prstGeom>
          <a:noFill/>
        </p:spPr>
      </p:pic>
      <p:pic>
        <p:nvPicPr>
          <p:cNvPr id="7" name="Picture 3" descr="E:\Rplot400.png"/>
          <p:cNvPicPr>
            <a:picLocks noChangeAspect="1" noChangeArrowheads="1"/>
          </p:cNvPicPr>
          <p:nvPr/>
        </p:nvPicPr>
        <p:blipFill>
          <a:blip r:embed="rId7"/>
          <a:srcRect l="765" t="1620" r="31377" b="72465"/>
          <a:stretch>
            <a:fillRect/>
          </a:stretch>
        </p:blipFill>
        <p:spPr bwMode="auto">
          <a:xfrm rot="16200000">
            <a:off x="-1066801" y="3276601"/>
            <a:ext cx="3810002" cy="1219200"/>
          </a:xfrm>
          <a:prstGeom prst="rect">
            <a:avLst/>
          </a:prstGeom>
          <a:noFill/>
        </p:spPr>
      </p:pic>
      <p:pic>
        <p:nvPicPr>
          <p:cNvPr id="1028" name="Picture 4" descr="C:\Users\Mary\Documents\Research\DATA_FROZEN\COUNTS_Thymus1\Rplot100_2.png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 t="1738" r="32288" b="71875"/>
          <a:stretch>
            <a:fillRect/>
          </a:stretch>
        </p:blipFill>
        <p:spPr bwMode="auto">
          <a:xfrm rot="16200000">
            <a:off x="6512718" y="3240881"/>
            <a:ext cx="3967163" cy="1295400"/>
          </a:xfrm>
          <a:prstGeom prst="rect">
            <a:avLst/>
          </a:prstGeom>
          <a:noFill/>
        </p:spPr>
      </p:pic>
      <p:pic>
        <p:nvPicPr>
          <p:cNvPr id="1029" name="Picture 5" descr="C:\Users\Mary\Documents\Research\DATA_FROZEN\COUNTS_Thymus1\Rplot150-2.png"/>
          <p:cNvPicPr>
            <a:picLocks noChangeAspect="1" noChangeArrowheads="1"/>
          </p:cNvPicPr>
          <p:nvPr/>
        </p:nvPicPr>
        <p:blipFill>
          <a:blip r:embed="rId9"/>
          <a:srcRect l="-1950" r="31377" b="72465"/>
          <a:stretch>
            <a:fillRect/>
          </a:stretch>
        </p:blipFill>
        <p:spPr bwMode="auto">
          <a:xfrm rot="16200000">
            <a:off x="5143501" y="3314700"/>
            <a:ext cx="3962401" cy="1295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28600" y="6172200"/>
            <a:ext cx="260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bin size is optimal?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13716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400x400          350x350          300x300          250x250       200x200      150x150            100x100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Rarefaction </a:t>
            </a:r>
            <a:r>
              <a:rPr lang="en-US" dirty="0" smtClean="0">
                <a:solidFill>
                  <a:schemeClr val="bg1"/>
                </a:solidFill>
              </a:rPr>
              <a:t>Curve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20000" y="609600"/>
          <a:ext cx="1524000" cy="354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727"/>
                <a:gridCol w="831273"/>
              </a:tblGrid>
              <a:tr h="46003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Area (mm2)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BINS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500x500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450x450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0.00035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400x400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0.00045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350x350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0.00062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300x300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0.00089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250x250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0.00139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200x200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0.00247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150x150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0.00555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100x100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0.0222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50x50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7495939" cy="322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4294144"/>
            <a:ext cx="4267200" cy="256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Community Matrix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66092"/>
          <a:stretch>
            <a:fillRect/>
          </a:stretch>
        </p:blipFill>
        <p:spPr bwMode="auto">
          <a:xfrm>
            <a:off x="2667000" y="793411"/>
            <a:ext cx="3657600" cy="606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9800" y="33487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CD25</a:t>
            </a:r>
            <a:endParaRPr lang="en-US" dirty="0"/>
          </a:p>
        </p:txBody>
      </p:sp>
      <p:pic>
        <p:nvPicPr>
          <p:cNvPr id="10" name="Content Placeholder 3" descr="PDGFRbclosest.png"/>
          <p:cNvPicPr>
            <a:picLocks noChangeAspect="1"/>
          </p:cNvPicPr>
          <p:nvPr/>
        </p:nvPicPr>
        <p:blipFill>
          <a:blip r:embed="rId3"/>
          <a:srcRect l="9088" t="4546" r="7952" b="6054"/>
          <a:stretch>
            <a:fillRect/>
          </a:stretch>
        </p:blipFill>
        <p:spPr>
          <a:xfrm>
            <a:off x="1219200" y="1066800"/>
            <a:ext cx="6816670" cy="5509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04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CellProfiler</a:t>
            </a:r>
            <a:r>
              <a:rPr lang="en-US" sz="2800" dirty="0" smtClean="0">
                <a:solidFill>
                  <a:schemeClr val="bg1"/>
                </a:solidFill>
              </a:rPr>
              <a:t> Results-Blood vessel marker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1825" t="6369" r="49493" b="52548"/>
          <a:stretch>
            <a:fillRect/>
          </a:stretch>
        </p:blipFill>
        <p:spPr bwMode="auto">
          <a:xfrm>
            <a:off x="76200" y="15240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/>
          <a:srcRect l="50912" t="6369" b="51168"/>
          <a:stretch>
            <a:fillRect/>
          </a:stretch>
        </p:blipFill>
        <p:spPr bwMode="auto">
          <a:xfrm>
            <a:off x="3581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1825" t="52017" r="50775" b="9152"/>
          <a:stretch>
            <a:fillRect/>
          </a:stretch>
        </p:blipFill>
        <p:spPr bwMode="auto">
          <a:xfrm>
            <a:off x="762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 l="50912" t="51115" b="7582"/>
          <a:stretch>
            <a:fillRect/>
          </a:stretch>
        </p:blipFill>
        <p:spPr bwMode="auto">
          <a:xfrm>
            <a:off x="36576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57400" y="16764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                                                               Yellow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                                                               Green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30480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       CD11c  CD25  CD31  CD205  Claud5  Claud34  Foxp3  K5  K14  </a:t>
            </a:r>
            <a:r>
              <a:rPr lang="en-US" sz="2000" dirty="0" err="1" smtClean="0">
                <a:solidFill>
                  <a:schemeClr val="bg1"/>
                </a:solidFill>
              </a:rPr>
              <a:t>PDGFRb</a:t>
            </a:r>
            <a:r>
              <a:rPr lang="en-US" sz="2000" dirty="0" smtClean="0">
                <a:solidFill>
                  <a:schemeClr val="bg1"/>
                </a:solidFill>
              </a:rPr>
              <a:t>  UEA1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2" descr="C:\Users\Mary\Documents\Research\Other\Island im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7"/>
            <a:ext cx="5334000" cy="290036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 l="52772" t="27337" r="18971" b="43944"/>
          <a:stretch>
            <a:fillRect/>
          </a:stretch>
        </p:blipFill>
        <p:spPr bwMode="auto">
          <a:xfrm>
            <a:off x="5334001" y="76199"/>
            <a:ext cx="3810000" cy="289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2963154"/>
          <a:ext cx="9144000" cy="389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3723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Ecosystem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Organ</a:t>
                      </a:r>
                      <a:endParaRPr lang="en-US" dirty="0"/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Do species aggregate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 is distribution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Beyond regional organization,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re cells organized a certain way?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does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diversity across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the community?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patterns of organization consistent throughout the thymus? Throughout individuals?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706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 states of disequilibrium (removal or addition of a species) affect organization?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 does a wild-type organ differ from a mutant?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iseased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organ?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Is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the species a keystone species?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of a cell type affect organization?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5051" b="5717"/>
          <a:stretch>
            <a:fillRect/>
          </a:stretch>
        </p:blipFill>
        <p:spPr bwMode="auto">
          <a:xfrm>
            <a:off x="308187" y="1371600"/>
            <a:ext cx="8454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9" y="4111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4" name="Straight Connector 53"/>
          <p:cNvCxnSpPr/>
          <p:nvPr/>
        </p:nvCxnSpPr>
        <p:spPr>
          <a:xfrm rot="16200000" flipH="1">
            <a:off x="952498" y="3695699"/>
            <a:ext cx="35814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2857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4762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14400" y="17526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5717"/>
          <a:stretch>
            <a:fillRect/>
          </a:stretch>
        </p:blipFill>
        <p:spPr bwMode="auto">
          <a:xfrm>
            <a:off x="308187" y="1752600"/>
            <a:ext cx="845481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8" y="4492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16764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3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3429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5181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5334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5181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5029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953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5257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3048000"/>
            <a:ext cx="1981200" cy="266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4191000"/>
            <a:ext cx="19050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3276600"/>
            <a:ext cx="1828800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4343400"/>
            <a:ext cx="1828800" cy="1905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981" t="5970" r="839" b="5971"/>
          <a:stretch>
            <a:fillRect/>
          </a:stretch>
        </p:blipFill>
        <p:spPr bwMode="auto">
          <a:xfrm>
            <a:off x="0" y="978911"/>
            <a:ext cx="9144000" cy="461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476127" y="46566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O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79812" y="4622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O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32212" y="44819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O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84611" y="44705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O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161927" y="434470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O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4327" y="43518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O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518011" y="3860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O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36748" y="41232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O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71527" y="4705473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O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016169" y="4759369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O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152527" y="45804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O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338590" y="45581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O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503883" y="4668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M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7568" y="49398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M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826305" y="49734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M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372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M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23346" y="5079534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M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375746" y="4482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M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494483" y="5098496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M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6468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M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50568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M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002968" y="4863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M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21705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M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366346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M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4586130" y="507071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S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38530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4924593" y="44577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50769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S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5229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S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348130" y="44914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S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534193" y="49149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S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5704214" y="495198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S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5818143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C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75352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S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6186330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S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372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S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5376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C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6900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C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813552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S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019721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C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172121" y="4837309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C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342143" y="51058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C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586783" y="5120996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C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646942" y="48772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C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7861116" y="51058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 C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29557" y="5148383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 C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214005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C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24984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C</a:t>
            </a:r>
            <a:endParaRPr lang="en-US" sz="1000" dirty="0"/>
          </a:p>
        </p:txBody>
      </p:sp>
      <p:cxnSp>
        <p:nvCxnSpPr>
          <p:cNvPr id="51" name="Straight Connector 50"/>
          <p:cNvCxnSpPr/>
          <p:nvPr/>
        </p:nvCxnSpPr>
        <p:spPr>
          <a:xfrm rot="16200000" flipH="1">
            <a:off x="914401" y="3608789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2971800" y="35814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4953000" y="3761188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91200" y="11703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9600" y="1752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OUTER                                     MEDULLA                  SUBCAPSULE                CORTEX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6230" r="4028" b="5305"/>
          <a:stretch>
            <a:fillRect/>
          </a:stretch>
        </p:blipFill>
        <p:spPr bwMode="auto">
          <a:xfrm>
            <a:off x="0" y="747539"/>
            <a:ext cx="9144000" cy="473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503768" y="43899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726047" y="436666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O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16607" y="4517395"/>
            <a:ext cx="761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M2S1  O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074037" y="45030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O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060779" y="44661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26437" y="43506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O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341968" y="46185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27378" y="4568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229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753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0047" y="4379353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70482" y="4430707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M1S1C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606852" y="44467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C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0743" y="43528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M1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11653" y="42943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C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60195" y="44749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55786" y="44836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408186" y="45960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93596" y="47797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789186" y="47035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163864" y="45149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316264" y="34530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974596" y="44436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5629354" y="46722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M1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443944" y="4667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M1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5254676" y="4291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5095955" y="43771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M1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906686" y="45149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6" y="3959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664254" y="38291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C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4503037" y="3829145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O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627828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6125885" y="4721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40476" y="4672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824945" y="4286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510744" y="46819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663145" y="4062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M2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77867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96408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15967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3489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4974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6498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845476" y="47435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81871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347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339544" y="4657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M2</a:t>
            </a:r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919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2" name="Straight Connector 51"/>
          <p:cNvCxnSpPr/>
          <p:nvPr/>
        </p:nvCxnSpPr>
        <p:spPr>
          <a:xfrm rot="16200000" flipH="1">
            <a:off x="838201" y="36576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3276600" y="37338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5181600" y="38100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1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Isosceles Triangle 67"/>
          <p:cNvSpPr/>
          <p:nvPr/>
        </p:nvSpPr>
        <p:spPr>
          <a:xfrm>
            <a:off x="762000" y="4038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Mutant-</a:t>
            </a:r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knockout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= TF expressed in subset of </a:t>
            </a:r>
            <a:r>
              <a:rPr lang="en-US" dirty="0" err="1" smtClean="0">
                <a:solidFill>
                  <a:schemeClr val="bg1"/>
                </a:solidFill>
              </a:rPr>
              <a:t>mTECs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 causes defective negative selection and multi-organ autoimmunity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Defects in organization or composition?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Phenotype: Viable, normal in size, and at birth don’t display physical/</a:t>
            </a:r>
            <a:r>
              <a:rPr lang="en-US" dirty="0" err="1" smtClean="0">
                <a:solidFill>
                  <a:schemeClr val="bg1"/>
                </a:solidFill>
              </a:rPr>
              <a:t>behavorial</a:t>
            </a:r>
            <a:r>
              <a:rPr lang="en-US" dirty="0" smtClean="0">
                <a:solidFill>
                  <a:schemeClr val="bg1"/>
                </a:solidFill>
              </a:rPr>
              <a:t> abnormalities. Females infertile.  </a:t>
            </a:r>
            <a:r>
              <a:rPr lang="en-US" b="1" dirty="0" err="1" smtClean="0">
                <a:solidFill>
                  <a:schemeClr val="bg1"/>
                </a:solidFill>
              </a:rPr>
              <a:t>mTEC</a:t>
            </a:r>
            <a:r>
              <a:rPr lang="en-US" b="1" dirty="0" smtClean="0">
                <a:solidFill>
                  <a:schemeClr val="bg1"/>
                </a:solidFill>
              </a:rPr>
              <a:t> number is doubled.  Possible displaced </a:t>
            </a:r>
            <a:r>
              <a:rPr lang="en-US" b="1" dirty="0" err="1" smtClean="0">
                <a:solidFill>
                  <a:schemeClr val="bg1"/>
                </a:solidFill>
              </a:rPr>
              <a:t>dendritic</a:t>
            </a:r>
            <a:r>
              <a:rPr lang="en-US" b="1" dirty="0" smtClean="0">
                <a:solidFill>
                  <a:schemeClr val="bg1"/>
                </a:solidFill>
              </a:rPr>
              <a:t> cells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Anderson MS et al. 2002. Projection of an immunological self shadow within the thymus by the </a:t>
            </a:r>
            <a:r>
              <a:rPr lang="en-US" sz="1600" dirty="0" err="1" smtClean="0">
                <a:solidFill>
                  <a:schemeClr val="bg1"/>
                </a:solidFill>
              </a:rPr>
              <a:t>aire</a:t>
            </a:r>
            <a:r>
              <a:rPr lang="en-US" sz="1600" dirty="0" smtClean="0">
                <a:solidFill>
                  <a:schemeClr val="bg1"/>
                </a:solidFill>
              </a:rPr>
              <a:t> protein. Science 298(5597):1395-401-Dendritic phenotype similar between WT and Mutant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9868" t="20834" r="29722" b="28125"/>
          <a:stretch>
            <a:fillRect/>
          </a:stretch>
        </p:blipFill>
        <p:spPr bwMode="auto">
          <a:xfrm>
            <a:off x="990600" y="1066800"/>
            <a:ext cx="740384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6488668"/>
            <a:ext cx="165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Anderson et al,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6019800"/>
          </a:xfrm>
        </p:spPr>
        <p:txBody>
          <a:bodyPr>
            <a:normAutofit fontScale="85000" lnSpcReduction="20000"/>
          </a:bodyPr>
          <a:lstStyle/>
          <a:p>
            <a:endParaRPr lang="en-US" sz="3900" dirty="0" smtClean="0">
              <a:solidFill>
                <a:schemeClr val="bg1"/>
              </a:solidFill>
            </a:endParaRPr>
          </a:p>
          <a:p>
            <a:r>
              <a:rPr lang="en-US" sz="3900" dirty="0" smtClean="0">
                <a:solidFill>
                  <a:schemeClr val="bg1"/>
                </a:solidFill>
              </a:rPr>
              <a:t>Essential for proper immune system function  </a:t>
            </a:r>
          </a:p>
          <a:p>
            <a:pPr lvl="1"/>
            <a:r>
              <a:rPr lang="en-US" sz="3500" dirty="0" smtClean="0">
                <a:solidFill>
                  <a:schemeClr val="bg1"/>
                </a:solidFill>
              </a:rPr>
              <a:t>Programs T cells 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marL="393700" lvl="1" indent="-393700">
              <a:buFont typeface="Arial" pitchFamily="34" charset="0"/>
              <a:buChar char="•"/>
            </a:pPr>
            <a:r>
              <a:rPr lang="en-US" sz="3900" dirty="0" smtClean="0">
                <a:solidFill>
                  <a:schemeClr val="bg1"/>
                </a:solidFill>
              </a:rPr>
              <a:t>Loss of functional </a:t>
            </a:r>
            <a:r>
              <a:rPr lang="en-US" sz="3900" dirty="0" err="1" smtClean="0">
                <a:solidFill>
                  <a:schemeClr val="bg1"/>
                </a:solidFill>
              </a:rPr>
              <a:t>thymic</a:t>
            </a:r>
            <a:r>
              <a:rPr lang="en-US" sz="3900" dirty="0" smtClean="0">
                <a:solidFill>
                  <a:schemeClr val="bg1"/>
                </a:solidFill>
              </a:rPr>
              <a:t> activity = reduced T cell output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Susceptibility to diseases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Autoimmunity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Why is the thymus important?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3250" name="Picture 2" descr="Biking in Style Ponderings &amp; Miscellany 5 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95248"/>
            <a:ext cx="1676400" cy="1362752"/>
          </a:xfrm>
          <a:prstGeom prst="rect">
            <a:avLst/>
          </a:prstGeom>
          <a:noFill/>
        </p:spPr>
      </p:pic>
      <p:pic>
        <p:nvPicPr>
          <p:cNvPr id="7" name="Picture 4" descr="http://ts3.mm.bing.net/th?id=HN.608007257141284170&amp;pid=15.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807559"/>
            <a:ext cx="2743200" cy="30504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Thymus Cell Types and Migratory Pathway of T cells</a:t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(Adult WT Thymus)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1682" name="Picture 2" descr="http://dev.biologists.org/content/138/18/3865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24574" b="26277"/>
          <a:stretch>
            <a:fillRect/>
          </a:stretch>
        </p:blipFill>
        <p:spPr bwMode="auto">
          <a:xfrm>
            <a:off x="2667000" y="1138178"/>
            <a:ext cx="6400800" cy="57198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U-Turn Arrow 5"/>
          <p:cNvSpPr/>
          <p:nvPr/>
        </p:nvSpPr>
        <p:spPr>
          <a:xfrm flipH="1">
            <a:off x="3962400" y="1295400"/>
            <a:ext cx="3581400" cy="2667000"/>
          </a:xfrm>
          <a:prstGeom prst="uturnArrow">
            <a:avLst>
              <a:gd name="adj1" fmla="val 7690"/>
              <a:gd name="adj2" fmla="val 25000"/>
              <a:gd name="adj3" fmla="val 20274"/>
              <a:gd name="adj4" fmla="val 74608"/>
              <a:gd name="adj5" fmla="val 10000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 l="52772" t="23958" r="15870" b="42708"/>
          <a:stretch>
            <a:fillRect/>
          </a:stretch>
        </p:blipFill>
        <p:spPr bwMode="auto">
          <a:xfrm>
            <a:off x="0" y="4953000"/>
            <a:ext cx="2440781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ame 8"/>
          <p:cNvSpPr/>
          <p:nvPr/>
        </p:nvSpPr>
        <p:spPr>
          <a:xfrm>
            <a:off x="1143000" y="4953000"/>
            <a:ext cx="609600" cy="609600"/>
          </a:xfrm>
          <a:prstGeom prst="fram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Overview of Methods-Identifying and analyzing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3" descr="Figure examples.jpg"/>
          <p:cNvPicPr>
            <a:picLocks noGrp="1"/>
          </p:cNvPicPr>
          <p:nvPr>
            <p:ph sz="half" idx="2"/>
          </p:nvPr>
        </p:nvPicPr>
        <p:blipFill>
          <a:blip r:embed="rId3" cstate="print"/>
          <a:srcRect t="13636" r="76744" b="13636"/>
          <a:stretch>
            <a:fillRect/>
          </a:stretch>
        </p:blipFill>
        <p:spPr>
          <a:xfrm>
            <a:off x="0" y="1905000"/>
            <a:ext cx="1524000" cy="3657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2" descr="E:\P63_3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741" t="8300" r="56212" b="6629"/>
          <a:stretch>
            <a:fillRect/>
          </a:stretch>
        </p:blipFill>
        <p:spPr bwMode="auto">
          <a:xfrm>
            <a:off x="5195771" y="2286000"/>
            <a:ext cx="2195629" cy="2971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7200" y="990600"/>
            <a:ext cx="817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Step 1                             Step 2                              Step 3                                              Step 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219200"/>
            <a:ext cx="21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Cut sections  and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stain with antibodies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219200"/>
            <a:ext cx="173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Take pictures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with microscope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4800" y="1219200"/>
            <a:ext cx="3371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Recreate section and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perform cell counts in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8544" y="1219200"/>
            <a:ext cx="16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Perform spatial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24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rcRect l="7520" t="5699" r="82879" b="8829"/>
          <a:stretch>
            <a:fillRect/>
          </a:stretch>
        </p:blipFill>
        <p:spPr>
          <a:xfrm>
            <a:off x="3647303" y="2133600"/>
            <a:ext cx="1077097" cy="42640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276600" y="36576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6" descr="RplotFrozenThymus2_K3_250_all.png"/>
          <p:cNvPicPr>
            <a:picLocks noChangeAspect="1"/>
          </p:cNvPicPr>
          <p:nvPr/>
        </p:nvPicPr>
        <p:blipFill>
          <a:blip r:embed="rId6"/>
          <a:srcRect r="3924" b="78147"/>
          <a:stretch>
            <a:fillRect/>
          </a:stretch>
        </p:blipFill>
        <p:spPr>
          <a:xfrm rot="5400000">
            <a:off x="6021129" y="3732471"/>
            <a:ext cx="4515525" cy="860583"/>
          </a:xfrm>
          <a:prstGeom prst="rect">
            <a:avLst/>
          </a:prstGeom>
        </p:spPr>
      </p:pic>
      <p:pic>
        <p:nvPicPr>
          <p:cNvPr id="18" name="Content Placeholder 4"/>
          <p:cNvPicPr>
            <a:picLocks/>
          </p:cNvPicPr>
          <p:nvPr/>
        </p:nvPicPr>
        <p:blipFill>
          <a:blip r:embed="rId7"/>
          <a:srcRect l="46061" t="22432" r="37840" b="34474"/>
          <a:stretch>
            <a:fillRect/>
          </a:stretch>
        </p:blipFill>
        <p:spPr>
          <a:xfrm>
            <a:off x="1676400" y="2286000"/>
            <a:ext cx="1600200" cy="31242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steady-state postnatal mouse thymus using cell location and abundance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3435" t="29831" r="29860" b="28973"/>
          <a:stretch>
            <a:fillRect/>
          </a:stretch>
        </p:blipFill>
        <p:spPr bwMode="auto">
          <a:xfrm>
            <a:off x="2627" y="1371600"/>
            <a:ext cx="914137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http://en.wikipedia.org/wiki/K-means_clustering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63350</TotalTime>
  <Words>3084</Words>
  <Application>Microsoft Office PowerPoint</Application>
  <PresentationFormat>On-screen Show (4:3)</PresentationFormat>
  <Paragraphs>750</Paragraphs>
  <Slides>45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Cellular Ecology of the Mouse Thymus</vt:lpstr>
      <vt:lpstr>Organization of Organs</vt:lpstr>
      <vt:lpstr>How can we quantitatively evaluate organization of cell types in organs?</vt:lpstr>
      <vt:lpstr>Slide 4</vt:lpstr>
      <vt:lpstr>Background</vt:lpstr>
      <vt:lpstr>Thymus Cell Types and Migratory Pathway of T cells (Adult WT Thymus)</vt:lpstr>
      <vt:lpstr>Slide 7</vt:lpstr>
      <vt:lpstr>Slide 8</vt:lpstr>
      <vt:lpstr>K means Clustering</vt:lpstr>
      <vt:lpstr>K means clustering</vt:lpstr>
      <vt:lpstr>Results-Different Number of Clusters   K=4        K=5                    K=10</vt:lpstr>
      <vt:lpstr>How is clustering being done?</vt:lpstr>
      <vt:lpstr>Comparing Clusters  K=3</vt:lpstr>
      <vt:lpstr>Slide 14</vt:lpstr>
      <vt:lpstr>Bray Curtis Dendrogram</vt:lpstr>
      <vt:lpstr>Slide 16</vt:lpstr>
      <vt:lpstr>Removal of a “Species”</vt:lpstr>
      <vt:lpstr>Mutant  K=4         K=5         K=10</vt:lpstr>
      <vt:lpstr>Slide 19</vt:lpstr>
      <vt:lpstr>Slide 20</vt:lpstr>
      <vt:lpstr>Slide 21</vt:lpstr>
      <vt:lpstr>Slide 22</vt:lpstr>
      <vt:lpstr>CCL</vt:lpstr>
      <vt:lpstr>Conclusions and Future Directions</vt:lpstr>
      <vt:lpstr>Acknowledgements</vt:lpstr>
      <vt:lpstr>Slide 26</vt:lpstr>
      <vt:lpstr>Thymus 1 K means clustering WT vs Mutant K=4 All sections (9)</vt:lpstr>
      <vt:lpstr>Virtual Sections</vt:lpstr>
      <vt:lpstr>Combinations of Antibodies Finalized List-Frozen and Paraffin 7 cell types</vt:lpstr>
      <vt:lpstr>Combinations of Antibodies Finalized List-Frozen  11 cell types</vt:lpstr>
      <vt:lpstr>Size conversion (from pixels to mm)</vt:lpstr>
      <vt:lpstr>R</vt:lpstr>
      <vt:lpstr>Output from 2D histogram</vt:lpstr>
      <vt:lpstr>Standard Real Measurement of bin sizes</vt:lpstr>
      <vt:lpstr>Different bin sizes (K=4) </vt:lpstr>
      <vt:lpstr>Rarefaction Curve</vt:lpstr>
      <vt:lpstr>Community Matrix</vt:lpstr>
      <vt:lpstr>Slide 38</vt:lpstr>
      <vt:lpstr>How is clustering being done?</vt:lpstr>
      <vt:lpstr>Bray Curtis</vt:lpstr>
      <vt:lpstr>Bray Curtis Dendrogram</vt:lpstr>
      <vt:lpstr>Slide 42</vt:lpstr>
      <vt:lpstr>Slide 43</vt:lpstr>
      <vt:lpstr>Mutant-Aire knockout</vt:lpstr>
      <vt:lpstr>Aire Mutant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Rotation Overview</dc:title>
  <dc:creator>Mary</dc:creator>
  <cp:lastModifiedBy>Mary</cp:lastModifiedBy>
  <cp:revision>1140</cp:revision>
  <dcterms:created xsi:type="dcterms:W3CDTF">2012-10-25T15:49:04Z</dcterms:created>
  <dcterms:modified xsi:type="dcterms:W3CDTF">2015-02-20T20:29:04Z</dcterms:modified>
</cp:coreProperties>
</file>